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2.bin" ContentType="image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  <p:sldMasterId id="2147483710" r:id="rId3"/>
  </p:sldMasterIdLst>
  <p:notesMasterIdLst>
    <p:notesMasterId r:id="rId21"/>
  </p:notesMasterIdLst>
  <p:sldIdLst>
    <p:sldId id="256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18" r:id="rId17"/>
    <p:sldId id="317" r:id="rId18"/>
    <p:sldId id="274" r:id="rId19"/>
    <p:sldId id="284" r:id="rId20"/>
  </p:sldIdLst>
  <p:sldSz cx="9144000" cy="5143500" type="screen16x9"/>
  <p:notesSz cx="6858000" cy="9144000"/>
  <p:defaultTextStyle>
    <a:defPPr>
      <a:defRPr lang="zh-CN"/>
    </a:defPPr>
    <a:lvl1pPr marL="0" lvl="0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48784" lvl="1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497568" lvl="2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46353" lvl="3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995137" lvl="4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1243920" lvl="5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1492703" lvl="6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1741490" lvl="7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1990271" lvl="8" indent="0" algn="l" defTabSz="49756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AB"/>
    <a:srgbClr val="FF66CC"/>
    <a:srgbClr val="FFEB71"/>
    <a:srgbClr val="FFD937"/>
    <a:srgbClr val="663300"/>
    <a:srgbClr val="FFFF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4"/>
    <p:restoredTop sz="95025"/>
  </p:normalViewPr>
  <p:slideViewPr>
    <p:cSldViewPr showGuides="1">
      <p:cViewPr varScale="1">
        <p:scale>
          <a:sx n="93" d="100"/>
          <a:sy n="93" d="100"/>
        </p:scale>
        <p:origin x="870" y="66"/>
      </p:cViewPr>
      <p:guideLst>
        <p:guide orient="horz" pos="2985"/>
        <p:guide pos="5285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248784" lvl="1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497568" lvl="2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746353" lvl="3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995137" lvl="4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1243920" lvl="5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1492703" lvl="6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1741490" lvl="7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1990271" lvl="8" indent="0" algn="l" defTabSz="49756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7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9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0433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F5359B-4531-42B0-AC13-4CBE45607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02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E764FE3-B22B-4498-B243-817E4A2374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9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1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59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7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92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5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94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0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39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6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70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lIns="49762" tIns="24881" rIns="49762" bIns="24881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 algn="ctr">
              <a:buNone/>
              <a:defRPr sz="1800"/>
            </a:lvl1pPr>
            <a:lvl2pPr marL="342457" indent="0" algn="ctr">
              <a:buNone/>
              <a:defRPr sz="1500"/>
            </a:lvl2pPr>
            <a:lvl3pPr marL="684914" indent="0" algn="ctr">
              <a:buNone/>
              <a:defRPr sz="1300"/>
            </a:lvl3pPr>
            <a:lvl4pPr marL="1027371" indent="0" algn="ctr">
              <a:buNone/>
              <a:defRPr sz="1200"/>
            </a:lvl4pPr>
            <a:lvl5pPr marL="1369482" indent="0" algn="ctr">
              <a:buNone/>
              <a:defRPr sz="1200"/>
            </a:lvl5pPr>
            <a:lvl6pPr marL="1711939" indent="0" algn="ctr">
              <a:buNone/>
              <a:defRPr sz="1200"/>
            </a:lvl6pPr>
            <a:lvl7pPr marL="2054396" indent="0" algn="ctr">
              <a:buNone/>
              <a:defRPr sz="1200"/>
            </a:lvl7pPr>
            <a:lvl8pPr marL="2396853" indent="0" algn="ctr">
              <a:buNone/>
              <a:defRPr sz="1200"/>
            </a:lvl8pPr>
            <a:lvl9pPr marL="273931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168189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8239739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282346"/>
            <a:ext cx="7886849" cy="2139624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3442213"/>
            <a:ext cx="7886849" cy="1125178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3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9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8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3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71405538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4"/>
            <a:ext cx="3886273" cy="3263613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440819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273853"/>
            <a:ext cx="7886849" cy="994206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333873"/>
            <a:ext cx="3655249" cy="617955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100"/>
            </a:lvl1pPr>
            <a:lvl2pPr marL="342457" indent="0">
              <a:buNone/>
              <a:defRPr sz="1800"/>
            </a:lvl2pPr>
            <a:lvl3pPr marL="684914" indent="0">
              <a:buNone/>
              <a:defRPr sz="1500"/>
            </a:lvl3pPr>
            <a:lvl4pPr marL="1027371" indent="0">
              <a:buNone/>
              <a:defRPr sz="1300"/>
            </a:lvl4pPr>
            <a:lvl5pPr marL="1369482" indent="0">
              <a:buNone/>
              <a:defRPr sz="1300"/>
            </a:lvl5pPr>
            <a:lvl6pPr marL="1711939" indent="0">
              <a:buNone/>
              <a:defRPr sz="1300"/>
            </a:lvl6pPr>
            <a:lvl7pPr marL="2054396" indent="0">
              <a:buNone/>
              <a:defRPr sz="1300"/>
            </a:lvl7pPr>
            <a:lvl8pPr marL="2396853" indent="0">
              <a:buNone/>
              <a:defRPr sz="1300"/>
            </a:lvl8pPr>
            <a:lvl9pPr marL="273931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1999101"/>
            <a:ext cx="3655249" cy="26433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1" cy="617955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100"/>
            </a:lvl1pPr>
            <a:lvl2pPr marL="342457" indent="0">
              <a:buNone/>
              <a:defRPr sz="1800"/>
            </a:lvl2pPr>
            <a:lvl3pPr marL="684914" indent="0">
              <a:buNone/>
              <a:defRPr sz="1500"/>
            </a:lvl3pPr>
            <a:lvl4pPr marL="1027371" indent="0">
              <a:buNone/>
              <a:defRPr sz="1300"/>
            </a:lvl4pPr>
            <a:lvl5pPr marL="1369482" indent="0">
              <a:buNone/>
              <a:defRPr sz="1300"/>
            </a:lvl5pPr>
            <a:lvl6pPr marL="1711939" indent="0">
              <a:buNone/>
              <a:defRPr sz="1300"/>
            </a:lvl6pPr>
            <a:lvl7pPr marL="2054396" indent="0">
              <a:buNone/>
              <a:defRPr sz="1300"/>
            </a:lvl7pPr>
            <a:lvl8pPr marL="2396853" indent="0">
              <a:buNone/>
              <a:defRPr sz="1300"/>
            </a:lvl8pPr>
            <a:lvl9pPr marL="273931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1" cy="26433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35958329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6575296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153278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4"/>
            <a:ext cx="4629238" cy="3655341"/>
          </a:xfrm>
          <a:prstGeom prst="rect">
            <a:avLst/>
          </a:prstGeom>
        </p:spPr>
        <p:txBody>
          <a:bodyPr lIns="49762" tIns="24881" rIns="49762" bIns="24881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2949233" cy="285878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200"/>
            </a:lvl1pPr>
            <a:lvl2pPr marL="342457" indent="0">
              <a:buNone/>
              <a:defRPr sz="1000"/>
            </a:lvl2pPr>
            <a:lvl3pPr marL="684914" indent="0">
              <a:buNone/>
              <a:defRPr sz="900"/>
            </a:lvl3pPr>
            <a:lvl4pPr marL="1027371" indent="0">
              <a:buNone/>
              <a:defRPr sz="700"/>
            </a:lvl4pPr>
            <a:lvl5pPr marL="1369482" indent="0">
              <a:buNone/>
              <a:defRPr sz="700"/>
            </a:lvl5pPr>
            <a:lvl6pPr marL="1711939" indent="0">
              <a:buNone/>
              <a:defRPr sz="700"/>
            </a:lvl6pPr>
            <a:lvl7pPr marL="2054396" indent="0">
              <a:buNone/>
              <a:defRPr sz="700"/>
            </a:lvl7pPr>
            <a:lvl8pPr marL="2396853" indent="0">
              <a:buNone/>
              <a:defRPr sz="700"/>
            </a:lvl8pPr>
            <a:lvl9pPr marL="273931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05900206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400"/>
            </a:lvl1pPr>
            <a:lvl2pPr marL="342457" indent="0">
              <a:buNone/>
              <a:defRPr sz="2100"/>
            </a:lvl2pPr>
            <a:lvl3pPr marL="684914" indent="0">
              <a:buNone/>
              <a:defRPr sz="1800"/>
            </a:lvl3pPr>
            <a:lvl4pPr marL="1027371" indent="0">
              <a:buNone/>
              <a:defRPr sz="1500"/>
            </a:lvl4pPr>
            <a:lvl5pPr marL="1369482" indent="0">
              <a:buNone/>
              <a:defRPr sz="1500"/>
            </a:lvl5pPr>
            <a:lvl6pPr marL="1711939" indent="0">
              <a:buNone/>
              <a:defRPr sz="1500"/>
            </a:lvl6pPr>
            <a:lvl7pPr marL="2054396" indent="0">
              <a:buNone/>
              <a:defRPr sz="1500"/>
            </a:lvl7pPr>
            <a:lvl8pPr marL="2396853" indent="0">
              <a:buNone/>
              <a:defRPr sz="1500"/>
            </a:lvl8pPr>
            <a:lvl9pPr marL="273931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500"/>
            </a:lvl1pPr>
            <a:lvl2pPr marL="342457" indent="0">
              <a:buNone/>
              <a:defRPr sz="1300"/>
            </a:lvl2pPr>
            <a:lvl3pPr marL="684914" indent="0">
              <a:buNone/>
              <a:defRPr sz="1200"/>
            </a:lvl3pPr>
            <a:lvl4pPr marL="1027371" indent="0">
              <a:buNone/>
              <a:defRPr sz="1000"/>
            </a:lvl4pPr>
            <a:lvl5pPr marL="1369482" indent="0">
              <a:buNone/>
              <a:defRPr sz="1000"/>
            </a:lvl5pPr>
            <a:lvl6pPr marL="1711939" indent="0">
              <a:buNone/>
              <a:defRPr sz="1000"/>
            </a:lvl6pPr>
            <a:lvl7pPr marL="2054396" indent="0">
              <a:buNone/>
              <a:defRPr sz="1000"/>
            </a:lvl7pPr>
            <a:lvl8pPr marL="2396853" indent="0">
              <a:buNone/>
              <a:defRPr sz="1000"/>
            </a:lvl8pPr>
            <a:lvl9pPr marL="273931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0310294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5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7894819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63373625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4"/>
            <a:ext cx="3886273" cy="1574059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7"/>
            <a:ext cx="3886273" cy="1575250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8622025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23" r:id="rId13"/>
    <p:sldLayoutId id="2147483724" r:id="rId14"/>
  </p:sldLayoutIdLst>
  <p:transition advClick="0" advTm="3000">
    <p:random/>
  </p:transition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8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 rtl="0" fontAlgn="auto">
              <a:spcBef>
                <a:spcPts val="0"/>
              </a:spcBef>
              <a:spcAft>
                <a:spcPts val="0"/>
              </a:spcAft>
            </a:pPr>
            <a:fld id="{E8AFF1FC-8BB6-4DBB-9940-F696B557950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34" rtl="0" fontAlgn="auto">
                <a:spcBef>
                  <a:spcPts val="0"/>
                </a:spcBef>
                <a:spcAft>
                  <a:spcPts val="0"/>
                </a:spcAft>
              </a:pPr>
              <a:t>9/29/2021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 rtl="0" fontAlgn="auto">
              <a:spcBef>
                <a:spcPts val="0"/>
              </a:spcBef>
              <a:spcAft>
                <a:spcPts val="0"/>
              </a:spcAft>
            </a:pPr>
            <a:fld id="{8416283F-E79A-4174-97F4-305C981B4A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34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0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2604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advClick="0" advTm="3000">
    <p:random/>
  </p:transition>
  <p:hf sldNum="0" hdr="0"/>
  <p:txStyles>
    <p:titleStyle>
      <a:lvl1pPr marL="0" lvl="0" indent="0" algn="ctr" defTabSz="8165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827" lvl="0" indent="-305827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89" lvl="1" indent="-255720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459" lvl="2" indent="-203885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920" lvl="3" indent="-204576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689" lvl="4" indent="-203885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445" lvl="5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254" lvl="6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6062" lvl="7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870" lvl="8" indent="-124404" algn="l" defTabSz="8165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808" lvl="1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616" lvl="2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425" lvl="3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233" lvl="4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4041" lvl="5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849" lvl="6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658" lvl="7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466" lvl="8" indent="0" algn="l" defTabSz="4976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35.g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4.gif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3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2.gif"/><Relationship Id="rId4" Type="http://schemas.openxmlformats.org/officeDocument/2006/relationships/image" Target="../media/image39.wmf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gif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46.gif"/><Relationship Id="rId10" Type="http://schemas.openxmlformats.org/officeDocument/2006/relationships/image" Target="../media/image44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9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14.png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3447"/>
            <a:ext cx="9129292" cy="5135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3747"/>
            <a:ext cx="8712279" cy="8644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539883" y="1593700"/>
            <a:ext cx="7389756" cy="3374229"/>
          </a:xfrm>
          <a:prstGeom prst="rect">
            <a:avLst/>
          </a:prstGeom>
          <a:noFill/>
          <a:ln w="9525">
            <a:noFill/>
          </a:ln>
        </p:spPr>
        <p:txBody>
          <a:bodyPr wrap="square" lIns="49757" tIns="24878" rIns="49757" bIns="24878">
            <a:spAutoFit/>
          </a:bodyPr>
          <a:lstStyle/>
          <a:p>
            <a:pPr algn="ctr" defTabSz="816496">
              <a:spcBef>
                <a:spcPct val="50000"/>
              </a:spcBef>
            </a:pPr>
            <a:r>
              <a:rPr lang="vi-VN" altLang="zh-CN" sz="4800" b="1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 </a:t>
            </a:r>
            <a:r>
              <a:rPr lang="vi-VN" altLang="zh-CN" sz="4800" b="1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9:</a:t>
            </a:r>
            <a:r>
              <a:rPr lang="vi-VN" altLang="zh-CN" sz="4800" b="1" smtClean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</a:p>
          <a:p>
            <a:pPr algn="ctr" defTabSz="816496">
              <a:spcBef>
                <a:spcPct val="50000"/>
              </a:spcBef>
            </a:pPr>
            <a:r>
              <a:rPr lang="vi-VN" sz="4800" b="1" i="1" smtClean="0"/>
              <a:t>Một </a:t>
            </a:r>
            <a:r>
              <a:rPr lang="vi-VN" sz="4800" b="1" i="1"/>
              <a:t>số hệ thức về cạnh và góc trong tam giác vuông (tiết </a:t>
            </a:r>
            <a:r>
              <a:rPr lang="vi-VN" sz="4800" b="1" i="1"/>
              <a:t>1</a:t>
            </a:r>
            <a:r>
              <a:rPr lang="vi-VN" sz="4800" b="1" i="1" smtClean="0"/>
              <a:t>)</a:t>
            </a:r>
            <a:endParaRPr lang="en-US" altLang="zh-CN" sz="4800" b="1" dirty="0">
              <a:solidFill>
                <a:srgbClr val="FF000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20" y="265405"/>
            <a:ext cx="1681894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226628"/>
            <a:ext cx="1884344" cy="8737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6" descr="avion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075258"/>
            <a:ext cx="5657850" cy="18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657350" y="1101452"/>
            <a:ext cx="5657850" cy="151685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1143000" y="285750"/>
            <a:ext cx="74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1657350" y="2904058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5900738" y="1475308"/>
            <a:ext cx="0" cy="1485900"/>
          </a:xfrm>
          <a:prstGeom prst="line">
            <a:avLst/>
          </a:prstGeom>
          <a:noFill/>
          <a:ln w="57150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5915025" y="1332433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5772150" y="2904058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47846" y="-52953"/>
            <a:ext cx="8844633" cy="1107996"/>
          </a:xfrm>
          <a:prstGeom prst="rect">
            <a:avLst/>
          </a:prstGeom>
          <a:solidFill>
            <a:srgbClr val="FFEFA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sz="2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vi-V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chiếc máy bay bay lên với vận tốc 500km/h. Đường bay lên tạo với phương nằm ngang một góc 30</a:t>
            </a:r>
            <a:r>
              <a:rPr lang="vi-VN" sz="2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Hỏi sau 1,2 phút máy bay bay cao được bao nhiêu kilomét theo phương thẳng đứng 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85950" y="1518171"/>
            <a:ext cx="4000500" cy="1428750"/>
            <a:chOff x="528" y="768"/>
            <a:chExt cx="3360" cy="1200"/>
          </a:xfrm>
        </p:grpSpPr>
        <p:sp>
          <p:nvSpPr>
            <p:cNvPr id="11289" name="AutoShape 18"/>
            <p:cNvSpPr>
              <a:spLocks noChangeArrowheads="1"/>
            </p:cNvSpPr>
            <p:nvPr/>
          </p:nvSpPr>
          <p:spPr bwMode="auto">
            <a:xfrm flipH="1">
              <a:off x="528" y="768"/>
              <a:ext cx="3360" cy="1200"/>
            </a:xfrm>
            <a:prstGeom prst="rtTriangle">
              <a:avLst/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0" name="Line 19"/>
            <p:cNvSpPr>
              <a:spLocks noChangeShapeType="1"/>
            </p:cNvSpPr>
            <p:nvPr/>
          </p:nvSpPr>
          <p:spPr bwMode="auto">
            <a:xfrm flipH="1">
              <a:off x="3744" y="18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291" name="Line 20"/>
            <p:cNvSpPr>
              <a:spLocks noChangeShapeType="1"/>
            </p:cNvSpPr>
            <p:nvPr/>
          </p:nvSpPr>
          <p:spPr bwMode="auto">
            <a:xfrm>
              <a:off x="3744" y="18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1275" name="Line 30"/>
          <p:cNvSpPr>
            <a:spLocks noChangeShapeType="1"/>
          </p:cNvSpPr>
          <p:nvPr/>
        </p:nvSpPr>
        <p:spPr bwMode="auto">
          <a:xfrm flipV="1">
            <a:off x="2000250" y="1501502"/>
            <a:ext cx="3943350" cy="137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43608" y="3830898"/>
            <a:ext cx="4400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ABC vuông tại H có:</a:t>
            </a:r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885951" y="2631405"/>
            <a:ext cx="869156" cy="452438"/>
            <a:chOff x="588" y="1707"/>
            <a:chExt cx="730" cy="380"/>
          </a:xfrm>
        </p:grpSpPr>
        <p:graphicFrame>
          <p:nvGraphicFramePr>
            <p:cNvPr id="11287" name="Object 35"/>
            <p:cNvGraphicFramePr>
              <a:graphicFrameLocks noChangeAspect="1"/>
            </p:cNvGraphicFramePr>
            <p:nvPr/>
          </p:nvGraphicFramePr>
          <p:xfrm>
            <a:off x="966" y="1707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4" name="Equation" r:id="rId5" imgW="253780" imgH="203024" progId="Equation.DSMT4">
                    <p:embed/>
                  </p:oleObj>
                </mc:Choice>
                <mc:Fallback>
                  <p:oleObj name="Equation" r:id="rId5" imgW="253780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1707"/>
                          <a:ext cx="35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8" name="Arc 36"/>
            <p:cNvSpPr>
              <a:spLocks/>
            </p:cNvSpPr>
            <p:nvPr/>
          </p:nvSpPr>
          <p:spPr bwMode="auto">
            <a:xfrm rot="2158733">
              <a:off x="588" y="1762"/>
              <a:ext cx="325" cy="325"/>
            </a:xfrm>
            <a:custGeom>
              <a:avLst/>
              <a:gdLst>
                <a:gd name="T0" fmla="*/ 0 w 17692"/>
                <a:gd name="T1" fmla="*/ 0 h 17518"/>
                <a:gd name="T2" fmla="*/ 0 w 17692"/>
                <a:gd name="T3" fmla="*/ 0 h 17518"/>
                <a:gd name="T4" fmla="*/ 0 w 17692"/>
                <a:gd name="T5" fmla="*/ 0 h 1751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7518"/>
                <a:gd name="T11" fmla="*/ 17692 w 17692"/>
                <a:gd name="T12" fmla="*/ 17518 h 17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stroke="0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1485900" y="4757738"/>
            <a:ext cx="5372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sau 1,2 phút máy lên cao được 5(km)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500188" y="2218258"/>
            <a:ext cx="1607344" cy="906066"/>
            <a:chOff x="288" y="1632"/>
            <a:chExt cx="1350" cy="761"/>
          </a:xfrm>
        </p:grpSpPr>
        <p:pic>
          <p:nvPicPr>
            <p:cNvPr id="11285" name="Picture 57" descr="avion2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34036" flipH="1">
              <a:off x="451" y="1763"/>
              <a:ext cx="569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AutoShape 60"/>
            <p:cNvSpPr>
              <a:spLocks noChangeArrowheads="1"/>
            </p:cNvSpPr>
            <p:nvPr/>
          </p:nvSpPr>
          <p:spPr bwMode="auto">
            <a:xfrm rot="-1041612">
              <a:off x="288" y="1632"/>
              <a:ext cx="1350" cy="344"/>
            </a:xfrm>
            <a:prstGeom prst="cloudCallout">
              <a:avLst>
                <a:gd name="adj1" fmla="val 880755"/>
                <a:gd name="adj2" fmla="val -1293815"/>
              </a:avLst>
            </a:prstGeom>
            <a:gradFill rotWithShape="1">
              <a:gsLst>
                <a:gs pos="0">
                  <a:srgbClr val="CCFF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V=500kmh</a:t>
              </a:r>
            </a:p>
          </p:txBody>
        </p:sp>
      </p:grpSp>
      <p:graphicFrame>
        <p:nvGraphicFramePr>
          <p:cNvPr id="91200" name="Object 64"/>
          <p:cNvGraphicFramePr>
            <a:graphicFrameLocks noChangeAspect="1"/>
          </p:cNvGraphicFramePr>
          <p:nvPr/>
        </p:nvGraphicFramePr>
        <p:xfrm>
          <a:off x="2125266" y="4171950"/>
          <a:ext cx="468272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8" imgW="3009900" imgH="393700" progId="Equation.DSMT4">
                  <p:embed/>
                </p:oleObj>
              </mc:Choice>
              <mc:Fallback>
                <p:oleObj name="Equation" r:id="rId8" imgW="3009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266" y="4171950"/>
                        <a:ext cx="468272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02" name="Text Box 66"/>
          <p:cNvSpPr txBox="1">
            <a:spLocks noChangeArrowheads="1"/>
          </p:cNvSpPr>
          <p:nvPr/>
        </p:nvSpPr>
        <p:spPr bwMode="auto">
          <a:xfrm>
            <a:off x="3829050" y="1132408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1,2phút</a:t>
            </a:r>
          </a:p>
        </p:txBody>
      </p:sp>
      <p:graphicFrame>
        <p:nvGraphicFramePr>
          <p:cNvPr id="9120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639802"/>
              </p:ext>
            </p:extLst>
          </p:nvPr>
        </p:nvGraphicFramePr>
        <p:xfrm>
          <a:off x="1766887" y="3243387"/>
          <a:ext cx="5662613" cy="69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10" imgW="3314700" imgH="393700" progId="Equation.DSMT4">
                  <p:embed/>
                </p:oleObj>
              </mc:Choice>
              <mc:Fallback>
                <p:oleObj name="Equation" r:id="rId10" imgW="331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7" y="3243387"/>
                        <a:ext cx="5662613" cy="696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205" name="Picture 69" descr="Cau hoi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961083"/>
            <a:ext cx="4179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11269" descr="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7344" y="4312847"/>
            <a:ext cx="1749190" cy="8553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54823417"/>
      </p:ext>
    </p:extLst>
  </p:cSld>
  <p:clrMapOvr>
    <a:masterClrMapping/>
  </p:clrMapOvr>
  <p:transition spd="slow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4114 -0.2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49" y="-1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/>
      <p:bldP spid="91148" grpId="0" animBg="1"/>
      <p:bldP spid="91151" grpId="0"/>
      <p:bldP spid="91157" grpId="0"/>
      <p:bldP spid="91167" grpId="0"/>
      <p:bldP spid="91173" grpId="0"/>
      <p:bldP spid="91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357313"/>
            <a:ext cx="68580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66378" y="71972"/>
            <a:ext cx="8496944" cy="992579"/>
          </a:xfrm>
          <a:prstGeom prst="rect">
            <a:avLst/>
          </a:prstGeom>
          <a:solidFill>
            <a:srgbClr val="FFEB7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sz="1950" b="1">
                <a:solidFill>
                  <a:srgbClr val="000000"/>
                </a:solidFill>
                <a:latin typeface="Times New Roman" panose="02020603050405020304" pitchFamily="18" charset="0"/>
              </a:rPr>
              <a:t>Một chiếc thang dài 3m. Cần đặt chân thang cách chân tường một khoảng bằng bao nhiêu để nó tạo với mặt đất một góc “an toàn” 65</a:t>
            </a:r>
            <a:r>
              <a:rPr lang="vi-VN" sz="195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vi-VN" sz="1950" b="1">
                <a:solidFill>
                  <a:srgbClr val="000000"/>
                </a:solidFill>
                <a:latin typeface="Times New Roman" panose="02020603050405020304" pitchFamily="18" charset="0"/>
              </a:rPr>
              <a:t>  (tức là đảm bảo thang không bị đổ khi sử dụng) </a:t>
            </a:r>
            <a:endParaRPr lang="vi-VN" sz="19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4629150" y="1252538"/>
            <a:ext cx="3371850" cy="3943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grpSp>
        <p:nvGrpSpPr>
          <p:cNvPr id="12293" name="Group 11"/>
          <p:cNvGrpSpPr>
            <a:grpSpLocks/>
          </p:cNvGrpSpPr>
          <p:nvPr/>
        </p:nvGrpSpPr>
        <p:grpSpPr bwMode="auto">
          <a:xfrm>
            <a:off x="3471863" y="2353866"/>
            <a:ext cx="914400" cy="2903934"/>
            <a:chOff x="1946" y="1998"/>
            <a:chExt cx="768" cy="2439"/>
          </a:xfrm>
        </p:grpSpPr>
        <p:sp>
          <p:nvSpPr>
            <p:cNvPr id="12307" name="AutoShape 6"/>
            <p:cNvSpPr>
              <a:spLocks noChangeArrowheads="1"/>
            </p:cNvSpPr>
            <p:nvPr/>
          </p:nvSpPr>
          <p:spPr bwMode="auto">
            <a:xfrm rot="6843225">
              <a:off x="1110" y="2834"/>
              <a:ext cx="2439" cy="768"/>
            </a:xfrm>
            <a:prstGeom prst="triangle">
              <a:avLst>
                <a:gd name="adj" fmla="val 7505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12308" name="Line 9"/>
            <p:cNvSpPr>
              <a:spLocks noChangeShapeType="1"/>
            </p:cNvSpPr>
            <p:nvPr/>
          </p:nvSpPr>
          <p:spPr bwMode="auto">
            <a:xfrm>
              <a:off x="2316" y="381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309" name="Line 10"/>
            <p:cNvSpPr>
              <a:spLocks noChangeShapeType="1"/>
            </p:cNvSpPr>
            <p:nvPr/>
          </p:nvSpPr>
          <p:spPr bwMode="auto">
            <a:xfrm flipV="1">
              <a:off x="2316" y="3768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2294" name="Rectangle 8"/>
          <p:cNvSpPr>
            <a:spLocks noChangeArrowheads="1"/>
          </p:cNvSpPr>
          <p:nvPr/>
        </p:nvSpPr>
        <p:spPr bwMode="auto">
          <a:xfrm rot="-4142025">
            <a:off x="3308747" y="3521751"/>
            <a:ext cx="52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3399"/>
                </a:solidFill>
                <a:latin typeface="VNI-Times" pitchFamily="2" charset="0"/>
              </a:rPr>
              <a:t>3m</a:t>
            </a:r>
          </a:p>
        </p:txBody>
      </p:sp>
      <p:grpSp>
        <p:nvGrpSpPr>
          <p:cNvPr id="12295" name="Group 15"/>
          <p:cNvGrpSpPr>
            <a:grpSpLocks/>
          </p:cNvGrpSpPr>
          <p:nvPr/>
        </p:nvGrpSpPr>
        <p:grpSpPr bwMode="auto">
          <a:xfrm>
            <a:off x="2886075" y="4443413"/>
            <a:ext cx="657225" cy="465535"/>
            <a:chOff x="1464" y="3732"/>
            <a:chExt cx="552" cy="391"/>
          </a:xfrm>
        </p:grpSpPr>
        <p:sp>
          <p:nvSpPr>
            <p:cNvPr id="12305" name="Arc 12"/>
            <p:cNvSpPr>
              <a:spLocks/>
            </p:cNvSpPr>
            <p:nvPr/>
          </p:nvSpPr>
          <p:spPr bwMode="auto">
            <a:xfrm rot="-601909">
              <a:off x="1464" y="3948"/>
              <a:ext cx="415" cy="175"/>
            </a:xfrm>
            <a:custGeom>
              <a:avLst/>
              <a:gdLst>
                <a:gd name="T0" fmla="*/ 0 w 21267"/>
                <a:gd name="T1" fmla="*/ 0 h 20718"/>
                <a:gd name="T2" fmla="*/ 0 w 21267"/>
                <a:gd name="T3" fmla="*/ 0 h 20718"/>
                <a:gd name="T4" fmla="*/ 0 w 21267"/>
                <a:gd name="T5" fmla="*/ 0 h 20718"/>
                <a:gd name="T6" fmla="*/ 0 60000 65536"/>
                <a:gd name="T7" fmla="*/ 0 60000 65536"/>
                <a:gd name="T8" fmla="*/ 0 60000 65536"/>
                <a:gd name="T9" fmla="*/ 0 w 21267"/>
                <a:gd name="T10" fmla="*/ 0 h 20718"/>
                <a:gd name="T11" fmla="*/ 21267 w 21267"/>
                <a:gd name="T12" fmla="*/ 20718 h 20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67" h="20718" fill="none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</a:path>
                <a:path w="21267" h="20718" stroke="0" extrusionOk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  <a:lnTo>
                    <a:pt x="0" y="20718"/>
                  </a:lnTo>
                  <a:lnTo>
                    <a:pt x="6109" y="0"/>
                  </a:lnTo>
                  <a:close/>
                </a:path>
              </a:pathLst>
            </a:custGeom>
            <a:solidFill>
              <a:srgbClr val="FF66FF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306" name="Rectangle 13"/>
            <p:cNvSpPr>
              <a:spLocks noChangeArrowheads="1"/>
            </p:cNvSpPr>
            <p:nvPr/>
          </p:nvSpPr>
          <p:spPr bwMode="auto">
            <a:xfrm>
              <a:off x="1584" y="373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3399"/>
                  </a:solidFill>
                  <a:latin typeface="VNI-Times" pitchFamily="2" charset="0"/>
                </a:rPr>
                <a:t>65</a:t>
              </a:r>
              <a:r>
                <a:rPr lang="en-US" altLang="en-US" sz="1800" b="1" baseline="30000">
                  <a:solidFill>
                    <a:srgbClr val="003399"/>
                  </a:solidFill>
                  <a:latin typeface="VNI-Times" pitchFamily="2" charset="0"/>
                </a:rPr>
                <a:t>o</a:t>
              </a:r>
              <a:endParaRPr lang="en-US" altLang="en-US" sz="1800" b="1">
                <a:solidFill>
                  <a:srgbClr val="003399"/>
                </a:solidFill>
                <a:latin typeface="VNI-Times" pitchFamily="2" charset="0"/>
              </a:endParaRPr>
            </a:p>
          </p:txBody>
        </p:sp>
      </p:grp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629150" y="2743201"/>
            <a:ext cx="337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sz="1800">
                <a:solidFill>
                  <a:srgbClr val="000000"/>
                </a:solidFill>
                <a:latin typeface="Times New Roman" panose="02020603050405020304" pitchFamily="18" charset="0"/>
              </a:rPr>
              <a:t>Chân chiếc thang cần phải đặt cách chân tường một khoảng gần bằng 1,27(m)</a:t>
            </a:r>
          </a:p>
        </p:txBody>
      </p:sp>
      <p:graphicFrame>
        <p:nvGraphicFramePr>
          <p:cNvPr id="96274" name="Object 18"/>
          <p:cNvGraphicFramePr>
            <a:graphicFrameLocks noChangeAspect="1"/>
          </p:cNvGraphicFramePr>
          <p:nvPr/>
        </p:nvGraphicFramePr>
        <p:xfrm>
          <a:off x="4857750" y="1943101"/>
          <a:ext cx="1902619" cy="27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Equation" r:id="rId4" imgW="1066337" imgH="177723" progId="Equation.DSMT4">
                  <p:embed/>
                </p:oleObj>
              </mc:Choice>
              <mc:Fallback>
                <p:oleObj name="Equation" r:id="rId4" imgW="1066337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1943101"/>
                        <a:ext cx="1902619" cy="279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4629150" y="3787378"/>
            <a:ext cx="3371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sz="1800">
                <a:solidFill>
                  <a:srgbClr val="0000FF"/>
                </a:solidFill>
                <a:latin typeface="Times New Roman" panose="02020603050405020304" pitchFamily="18" charset="0"/>
              </a:rPr>
              <a:t>Chân chiếc thang cần phải đặt cách chân tường một khoảng gần bằng nửa chiều dài thân thang . 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4057650" y="445770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VNI-Times" pitchFamily="2" charset="0"/>
              </a:rPr>
              <a:t>A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2743200" y="4800600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VNI-Times" pitchFamily="2" charset="0"/>
              </a:rPr>
              <a:t>B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4114800" y="211455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VNI-Times" pitchFamily="2" charset="0"/>
              </a:rPr>
              <a:t>C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4600574" y="1543050"/>
            <a:ext cx="3859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   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vuông tại A có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62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99663"/>
              </p:ext>
            </p:extLst>
          </p:nvPr>
        </p:nvGraphicFramePr>
        <p:xfrm>
          <a:off x="5038497" y="1546688"/>
          <a:ext cx="248841" cy="30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Equation" r:id="rId6" imgW="139579" imgH="164957" progId="Equation.DSMT4">
                  <p:embed/>
                </p:oleObj>
              </mc:Choice>
              <mc:Fallback>
                <p:oleObj name="Equation" r:id="rId6" imgW="139579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497" y="1546688"/>
                        <a:ext cx="248841" cy="302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81" name="Object 25"/>
          <p:cNvGraphicFramePr>
            <a:graphicFrameLocks noChangeAspect="1"/>
          </p:cNvGraphicFramePr>
          <p:nvPr/>
        </p:nvGraphicFramePr>
        <p:xfrm>
          <a:off x="5314950" y="2286000"/>
          <a:ext cx="2490788" cy="46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8" imgW="1396394" imgH="253890" progId="Equation.DSMT4">
                  <p:embed/>
                </p:oleObj>
              </mc:Choice>
              <mc:Fallback>
                <p:oleObj name="Equation" r:id="rId8" imgW="139639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286000"/>
                        <a:ext cx="2490788" cy="464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11269" descr="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501" y="4302539"/>
            <a:ext cx="1749190" cy="8553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5952285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/>
      <p:bldP spid="96275" grpId="0"/>
      <p:bldP spid="96276" grpId="0"/>
      <p:bldP spid="96277" grpId="0"/>
      <p:bldP spid="96278" grpId="0"/>
      <p:bldP spid="96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143000" y="285750"/>
            <a:ext cx="742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51308" y="635182"/>
            <a:ext cx="2114550" cy="415498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 b="1" i="1" u="sng">
                <a:solidFill>
                  <a:srgbClr val="000000"/>
                </a:solidFill>
                <a:latin typeface="Times New Roman" panose="02020603050405020304" pitchFamily="18" charset="0"/>
              </a:rPr>
              <a:t>Bài tập áp dụng: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143000" y="3028950"/>
            <a:ext cx="6858000" cy="415498"/>
          </a:xfrm>
          <a:prstGeom prst="rect">
            <a:avLst/>
          </a:prstGeom>
          <a:solidFill>
            <a:srgbClr val="FFEB7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sz="2100" b="1" i="1">
                <a:solidFill>
                  <a:srgbClr val="000000"/>
                </a:solidFill>
                <a:latin typeface="Times New Roman" panose="02020603050405020304" pitchFamily="18" charset="0"/>
              </a:rPr>
              <a:t>Nêu cách tính khoảng cách từ người đi ngựa đến tòa nhà ? </a:t>
            </a:r>
          </a:p>
        </p:txBody>
      </p:sp>
      <p:graphicFrame>
        <p:nvGraphicFramePr>
          <p:cNvPr id="13317" name="Object 9"/>
          <p:cNvGraphicFramePr>
            <a:graphicFrameLocks noChangeAspect="1"/>
          </p:cNvGraphicFramePr>
          <p:nvPr/>
        </p:nvGraphicFramePr>
        <p:xfrm>
          <a:off x="5486400" y="457200"/>
          <a:ext cx="14859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Clip" r:id="rId3" imgW="5997575" imgH="4044950" progId="MS_ClipArt_Gallery.2">
                  <p:embed/>
                </p:oleObj>
              </mc:Choice>
              <mc:Fallback>
                <p:oleObj name="Clip" r:id="rId3" imgW="5997575" imgH="404495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"/>
                        <a:ext cx="1485900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Line 11"/>
          <p:cNvSpPr>
            <a:spLocks noChangeShapeType="1"/>
          </p:cNvSpPr>
          <p:nvPr/>
        </p:nvSpPr>
        <p:spPr bwMode="auto">
          <a:xfrm>
            <a:off x="1543050" y="2343150"/>
            <a:ext cx="5372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 flipV="1">
            <a:off x="1885950" y="971550"/>
            <a:ext cx="3829050" cy="131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 flipH="1">
            <a:off x="3086100" y="971550"/>
            <a:ext cx="2628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3321" name="Line 16"/>
          <p:cNvSpPr>
            <a:spLocks noChangeShapeType="1"/>
          </p:cNvSpPr>
          <p:nvPr/>
        </p:nvSpPr>
        <p:spPr bwMode="auto">
          <a:xfrm>
            <a:off x="7103269" y="97155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1885950" y="2514600"/>
            <a:ext cx="38290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1485900" y="2400300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5715000" y="2400300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.VnTime" panose="020B7200000000000000" pitchFamily="34" charset="0"/>
              </a:rPr>
              <a:t>B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771650" y="628650"/>
            <a:ext cx="4171950" cy="1714500"/>
            <a:chOff x="528" y="528"/>
            <a:chExt cx="3504" cy="1440"/>
          </a:xfrm>
        </p:grpSpPr>
        <p:grpSp>
          <p:nvGrpSpPr>
            <p:cNvPr id="13337" name="Group 24"/>
            <p:cNvGrpSpPr>
              <a:grpSpLocks/>
            </p:cNvGrpSpPr>
            <p:nvPr/>
          </p:nvGrpSpPr>
          <p:grpSpPr bwMode="auto">
            <a:xfrm>
              <a:off x="528" y="816"/>
              <a:ext cx="3360" cy="1152"/>
              <a:chOff x="528" y="768"/>
              <a:chExt cx="3360" cy="1200"/>
            </a:xfrm>
          </p:grpSpPr>
          <p:sp>
            <p:nvSpPr>
              <p:cNvPr id="13339" name="AutoShape 21"/>
              <p:cNvSpPr>
                <a:spLocks noChangeArrowheads="1"/>
              </p:cNvSpPr>
              <p:nvPr/>
            </p:nvSpPr>
            <p:spPr bwMode="auto">
              <a:xfrm flipH="1">
                <a:off x="528" y="768"/>
                <a:ext cx="3360" cy="1200"/>
              </a:xfrm>
              <a:prstGeom prst="rtTriangle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/>
              </a:p>
            </p:txBody>
          </p:sp>
          <p:sp>
            <p:nvSpPr>
              <p:cNvPr id="13340" name="Line 22"/>
              <p:cNvSpPr>
                <a:spLocks noChangeShapeType="1"/>
              </p:cNvSpPr>
              <p:nvPr/>
            </p:nvSpPr>
            <p:spPr bwMode="auto">
              <a:xfrm flipH="1">
                <a:off x="3744" y="1824"/>
                <a:ext cx="144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3341" name="Line 23"/>
              <p:cNvSpPr>
                <a:spLocks noChangeShapeType="1"/>
              </p:cNvSpPr>
              <p:nvPr/>
            </p:nvSpPr>
            <p:spPr bwMode="auto">
              <a:xfrm>
                <a:off x="3744" y="1824"/>
                <a:ext cx="0" cy="14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3744" y="528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C</a:t>
              </a:r>
            </a:p>
          </p:txBody>
        </p:sp>
      </p:grpSp>
      <p:grpSp>
        <p:nvGrpSpPr>
          <p:cNvPr id="13326" name="Group 32"/>
          <p:cNvGrpSpPr>
            <a:grpSpLocks/>
          </p:cNvGrpSpPr>
          <p:nvPr/>
        </p:nvGrpSpPr>
        <p:grpSpPr bwMode="auto">
          <a:xfrm>
            <a:off x="1843088" y="2032397"/>
            <a:ext cx="869156" cy="452438"/>
            <a:chOff x="588" y="1707"/>
            <a:chExt cx="730" cy="380"/>
          </a:xfrm>
        </p:grpSpPr>
        <p:graphicFrame>
          <p:nvGraphicFramePr>
            <p:cNvPr id="13335" name="Object 28"/>
            <p:cNvGraphicFramePr>
              <a:graphicFrameLocks noChangeAspect="1"/>
            </p:cNvGraphicFramePr>
            <p:nvPr/>
          </p:nvGraphicFramePr>
          <p:xfrm>
            <a:off x="966" y="1707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3" name="Equation" r:id="rId5" imgW="253780" imgH="203024" progId="Equation.DSMT4">
                    <p:embed/>
                  </p:oleObj>
                </mc:Choice>
                <mc:Fallback>
                  <p:oleObj name="Equation" r:id="rId5" imgW="253780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" y="1707"/>
                          <a:ext cx="35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6" name="Arc 29"/>
            <p:cNvSpPr>
              <a:spLocks/>
            </p:cNvSpPr>
            <p:nvPr/>
          </p:nvSpPr>
          <p:spPr bwMode="auto">
            <a:xfrm rot="2158733">
              <a:off x="588" y="1762"/>
              <a:ext cx="325" cy="325"/>
            </a:xfrm>
            <a:custGeom>
              <a:avLst/>
              <a:gdLst>
                <a:gd name="T0" fmla="*/ 0 w 17692"/>
                <a:gd name="T1" fmla="*/ 0 h 17518"/>
                <a:gd name="T2" fmla="*/ 0 w 17692"/>
                <a:gd name="T3" fmla="*/ 0 h 17518"/>
                <a:gd name="T4" fmla="*/ 0 w 17692"/>
                <a:gd name="T5" fmla="*/ 0 h 1751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7518"/>
                <a:gd name="T11" fmla="*/ 17692 w 17692"/>
                <a:gd name="T12" fmla="*/ 17518 h 17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7518" fill="none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stroke="0" extrusionOk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graphicFrame>
        <p:nvGraphicFramePr>
          <p:cNvPr id="75793" name="Object 17"/>
          <p:cNvGraphicFramePr>
            <a:graphicFrameLocks noChangeAspect="1"/>
          </p:cNvGraphicFramePr>
          <p:nvPr/>
        </p:nvGraphicFramePr>
        <p:xfrm>
          <a:off x="7215188" y="1448992"/>
          <a:ext cx="544116" cy="3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7" imgW="330057" imgH="203112" progId="Equation.DSMT4">
                  <p:embed/>
                </p:oleObj>
              </mc:Choice>
              <mc:Fallback>
                <p:oleObj name="Equation" r:id="rId7" imgW="33005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1448992"/>
                        <a:ext cx="544116" cy="335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809" name="Picture 33" descr="Cau hoi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514600"/>
            <a:ext cx="4179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373981" y="1857375"/>
            <a:ext cx="990600" cy="514350"/>
            <a:chOff x="194" y="1488"/>
            <a:chExt cx="832" cy="432"/>
          </a:xfrm>
        </p:grpSpPr>
        <p:pic>
          <p:nvPicPr>
            <p:cNvPr id="13333" name="Picture 10" descr="Horse-02-june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3011">
              <a:off x="336" y="1488"/>
              <a:ext cx="69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AutoShape 34"/>
            <p:cNvSpPr>
              <a:spLocks noChangeArrowheads="1"/>
            </p:cNvSpPr>
            <p:nvPr/>
          </p:nvSpPr>
          <p:spPr bwMode="auto">
            <a:xfrm rot="517732">
              <a:off x="194" y="1842"/>
              <a:ext cx="527" cy="78"/>
            </a:xfrm>
            <a:prstGeom prst="cloudCallout">
              <a:avLst>
                <a:gd name="adj1" fmla="val 26782"/>
                <a:gd name="adj2" fmla="val 60769"/>
              </a:avLst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VNI-Times" pitchFamily="2" charset="0"/>
              </a:endParaRPr>
            </a:p>
          </p:txBody>
        </p:sp>
      </p:grpSp>
      <p:sp>
        <p:nvSpPr>
          <p:cNvPr id="75812" name="Text Box 36"/>
          <p:cNvSpPr txBox="1">
            <a:spLocks noChangeArrowheads="1"/>
          </p:cNvSpPr>
          <p:nvPr/>
        </p:nvSpPr>
        <p:spPr bwMode="auto">
          <a:xfrm>
            <a:off x="2400300" y="3600451"/>
            <a:ext cx="2971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latin typeface="VNI-Times" pitchFamily="2" charset="0"/>
              </a:rPr>
              <a:t>AB = BC. cot 20</a:t>
            </a:r>
            <a:r>
              <a:rPr lang="en-US" altLang="en-US" sz="2700" b="1" baseline="30000">
                <a:latin typeface="VNI-Times" pitchFamily="2" charset="0"/>
              </a:rPr>
              <a:t>o</a:t>
            </a:r>
            <a:r>
              <a:rPr lang="en-US" altLang="en-US" sz="2400" b="1" baseline="30000">
                <a:solidFill>
                  <a:schemeClr val="bg1"/>
                </a:solidFill>
                <a:latin typeface="VNI-Times" pitchFamily="2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3331" name="Rectangle 43"/>
          <p:cNvSpPr>
            <a:spLocks noChangeArrowheads="1"/>
          </p:cNvSpPr>
          <p:nvPr/>
        </p:nvSpPr>
        <p:spPr bwMode="auto">
          <a:xfrm>
            <a:off x="1143000" y="0"/>
            <a:ext cx="6858000" cy="62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2600325" y="1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HỆ THỨC VỀ CẠNH VÀ GÓC        TRONG TAM GIÁC VUÔNG</a:t>
            </a:r>
            <a:endParaRPr lang="en-US" sz="18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11269" descr="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4" y="3867894"/>
            <a:ext cx="2903334" cy="1419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3700696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29167 0.007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5691 -0.00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animBg="1"/>
      <p:bldP spid="758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3"/>
          <p:cNvSpPr>
            <a:spLocks/>
          </p:cNvSpPr>
          <p:nvPr/>
        </p:nvSpPr>
        <p:spPr bwMode="auto">
          <a:xfrm rot="-9026731">
            <a:off x="5797154" y="1610916"/>
            <a:ext cx="171450" cy="114300"/>
          </a:xfrm>
          <a:custGeom>
            <a:avLst/>
            <a:gdLst>
              <a:gd name="T0" fmla="*/ 0 w 96"/>
              <a:gd name="T1" fmla="*/ 241935000 h 96"/>
              <a:gd name="T2" fmla="*/ 0 w 96"/>
              <a:gd name="T3" fmla="*/ 0 h 96"/>
              <a:gd name="T4" fmla="*/ 544353750 w 96"/>
              <a:gd name="T5" fmla="*/ 0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pic>
        <p:nvPicPr>
          <p:cNvPr id="121860" name="Picture 4" descr="sun3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82" y="-150019"/>
            <a:ext cx="1178719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7329488" y="242888"/>
            <a:ext cx="410766" cy="410766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7325917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7325917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7325917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1870" name="Oval 14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21871" name="Oval 15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1872" name="Oval 16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1873" name="Oval 17"/>
          <p:cNvSpPr>
            <a:spLocks noChangeArrowheads="1"/>
          </p:cNvSpPr>
          <p:nvPr/>
        </p:nvSpPr>
        <p:spPr bwMode="auto">
          <a:xfrm>
            <a:off x="7325917" y="250031"/>
            <a:ext cx="410765" cy="410766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7325917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1877" name="Oval 21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1878" name="Oval 22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1879" name="Oval 23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1880" name="Oval 24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7299723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1882" name="Oval 26"/>
          <p:cNvSpPr>
            <a:spLocks noChangeArrowheads="1"/>
          </p:cNvSpPr>
          <p:nvPr/>
        </p:nvSpPr>
        <p:spPr bwMode="auto">
          <a:xfrm>
            <a:off x="7325917" y="222648"/>
            <a:ext cx="410765" cy="410765"/>
          </a:xfrm>
          <a:prstGeom prst="ellipse">
            <a:avLst/>
          </a:prstGeom>
          <a:gradFill rotWithShape="1">
            <a:gsLst>
              <a:gs pos="0">
                <a:srgbClr val="2F7676"/>
              </a:gs>
              <a:gs pos="50000">
                <a:srgbClr val="66FFFF"/>
              </a:gs>
              <a:gs pos="100000">
                <a:srgbClr val="2F767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894" name="Picture 38" descr="ag00040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82" y="857250"/>
            <a:ext cx="759619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95" name="Rectangle 39"/>
          <p:cNvSpPr>
            <a:spLocks noGrp="1" noChangeArrowheads="1"/>
          </p:cNvSpPr>
          <p:nvPr>
            <p:ph/>
          </p:nvPr>
        </p:nvSpPr>
        <p:spPr>
          <a:xfrm>
            <a:off x="1314450" y="457200"/>
            <a:ext cx="6172200" cy="4388644"/>
          </a:xfrm>
          <a:solidFill>
            <a:srgbClr val="FFEFAB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i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BÀI TẬP HOẠT ĐỘNG NHÓM 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 , tính x ? </a:t>
            </a:r>
          </a:p>
          <a:p>
            <a:pPr eaLnBrk="1" hangingPunct="1">
              <a:defRPr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4" name="Line 40"/>
          <p:cNvSpPr>
            <a:spLocks noChangeShapeType="1"/>
          </p:cNvSpPr>
          <p:nvPr/>
        </p:nvSpPr>
        <p:spPr bwMode="auto">
          <a:xfrm>
            <a:off x="1943100" y="4186238"/>
            <a:ext cx="3438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grpSp>
        <p:nvGrpSpPr>
          <p:cNvPr id="14365" name="Group 41"/>
          <p:cNvGrpSpPr>
            <a:grpSpLocks/>
          </p:cNvGrpSpPr>
          <p:nvPr/>
        </p:nvGrpSpPr>
        <p:grpSpPr bwMode="auto">
          <a:xfrm>
            <a:off x="1828800" y="2286000"/>
            <a:ext cx="3714750" cy="2300288"/>
            <a:chOff x="780" y="876"/>
            <a:chExt cx="3120" cy="1932"/>
          </a:xfrm>
        </p:grpSpPr>
        <p:sp>
          <p:nvSpPr>
            <p:cNvPr id="14370" name="Line 42"/>
            <p:cNvSpPr>
              <a:spLocks noChangeShapeType="1"/>
            </p:cNvSpPr>
            <p:nvPr/>
          </p:nvSpPr>
          <p:spPr bwMode="auto">
            <a:xfrm>
              <a:off x="2952" y="1162"/>
              <a:ext cx="0" cy="13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371" name="Rectangle 43"/>
            <p:cNvSpPr>
              <a:spLocks noChangeArrowheads="1"/>
            </p:cNvSpPr>
            <p:nvPr/>
          </p:nvSpPr>
          <p:spPr bwMode="auto">
            <a:xfrm>
              <a:off x="2958" y="2359"/>
              <a:ext cx="63" cy="11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372" name="Object 44"/>
            <p:cNvGraphicFramePr>
              <a:graphicFrameLocks noChangeAspect="1"/>
            </p:cNvGraphicFramePr>
            <p:nvPr/>
          </p:nvGraphicFramePr>
          <p:xfrm>
            <a:off x="2928" y="1584"/>
            <a:ext cx="326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6" name="Equation" r:id="rId7" imgW="253780" imgH="203024" progId="Equation.DSMT4">
                    <p:embed/>
                  </p:oleObj>
                </mc:Choice>
                <mc:Fallback>
                  <p:oleObj name="Equation" r:id="rId7" imgW="253780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1584"/>
                          <a:ext cx="326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3" name="Line 45"/>
            <p:cNvSpPr>
              <a:spLocks noChangeShapeType="1"/>
            </p:cNvSpPr>
            <p:nvPr/>
          </p:nvSpPr>
          <p:spPr bwMode="auto">
            <a:xfrm flipV="1">
              <a:off x="868" y="1149"/>
              <a:ext cx="2101" cy="13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374" name="Text Box 46"/>
            <p:cNvSpPr txBox="1">
              <a:spLocks noChangeArrowheads="1"/>
            </p:cNvSpPr>
            <p:nvPr/>
          </p:nvSpPr>
          <p:spPr bwMode="auto">
            <a:xfrm>
              <a:off x="2912" y="876"/>
              <a:ext cx="1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75" name="Text Box 47"/>
            <p:cNvSpPr txBox="1">
              <a:spLocks noChangeArrowheads="1"/>
            </p:cNvSpPr>
            <p:nvPr/>
          </p:nvSpPr>
          <p:spPr bwMode="auto">
            <a:xfrm>
              <a:off x="780" y="2460"/>
              <a:ext cx="18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376" name="Text Box 48"/>
            <p:cNvSpPr txBox="1">
              <a:spLocks noChangeArrowheads="1"/>
            </p:cNvSpPr>
            <p:nvPr/>
          </p:nvSpPr>
          <p:spPr bwMode="auto">
            <a:xfrm>
              <a:off x="3713" y="2447"/>
              <a:ext cx="18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377" name="Text Box 49"/>
            <p:cNvSpPr txBox="1">
              <a:spLocks noChangeArrowheads="1"/>
            </p:cNvSpPr>
            <p:nvPr/>
          </p:nvSpPr>
          <p:spPr bwMode="auto">
            <a:xfrm>
              <a:off x="2832" y="2475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graphicFrame>
          <p:nvGraphicFramePr>
            <p:cNvPr id="14378" name="Object 50"/>
            <p:cNvGraphicFramePr>
              <a:graphicFrameLocks noChangeAspect="1"/>
            </p:cNvGraphicFramePr>
            <p:nvPr/>
          </p:nvGraphicFramePr>
          <p:xfrm>
            <a:off x="1726" y="1480"/>
            <a:ext cx="362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7" name="Equation" r:id="rId9" imgW="317225" imgH="203024" progId="Equation.DSMT4">
                    <p:embed/>
                  </p:oleObj>
                </mc:Choice>
                <mc:Fallback>
                  <p:oleObj name="Equation" r:id="rId9" imgW="317225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1480"/>
                          <a:ext cx="362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9" name="Line 51"/>
            <p:cNvSpPr>
              <a:spLocks noChangeShapeType="1"/>
            </p:cNvSpPr>
            <p:nvPr/>
          </p:nvSpPr>
          <p:spPr bwMode="auto">
            <a:xfrm>
              <a:off x="2964" y="1152"/>
              <a:ext cx="818" cy="13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graphicFrame>
          <p:nvGraphicFramePr>
            <p:cNvPr id="14380" name="Object 52"/>
            <p:cNvGraphicFramePr>
              <a:graphicFrameLocks noChangeAspect="1"/>
            </p:cNvGraphicFramePr>
            <p:nvPr/>
          </p:nvGraphicFramePr>
          <p:xfrm>
            <a:off x="3264" y="2496"/>
            <a:ext cx="153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8" name="Equation" r:id="rId11" imgW="126835" imgH="139518" progId="Equation.DSMT4">
                    <p:embed/>
                  </p:oleObj>
                </mc:Choice>
                <mc:Fallback>
                  <p:oleObj name="Equation" r:id="rId11" imgW="126835" imgH="1395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496"/>
                          <a:ext cx="153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66" name="Group 65"/>
          <p:cNvGrpSpPr>
            <a:grpSpLocks/>
          </p:cNvGrpSpPr>
          <p:nvPr/>
        </p:nvGrpSpPr>
        <p:grpSpPr bwMode="auto">
          <a:xfrm>
            <a:off x="2056210" y="2628900"/>
            <a:ext cx="2619375" cy="1782366"/>
            <a:chOff x="971" y="1164"/>
            <a:chExt cx="2200" cy="1497"/>
          </a:xfrm>
        </p:grpSpPr>
        <p:sp>
          <p:nvSpPr>
            <p:cNvPr id="14368" name="Arc 66"/>
            <p:cNvSpPr>
              <a:spLocks/>
            </p:cNvSpPr>
            <p:nvPr/>
          </p:nvSpPr>
          <p:spPr bwMode="auto">
            <a:xfrm rot="2627681">
              <a:off x="971" y="2146"/>
              <a:ext cx="332" cy="515"/>
            </a:xfrm>
            <a:custGeom>
              <a:avLst/>
              <a:gdLst>
                <a:gd name="T0" fmla="*/ 0 w 17692"/>
                <a:gd name="T1" fmla="*/ 0 h 19968"/>
                <a:gd name="T2" fmla="*/ 0 w 17692"/>
                <a:gd name="T3" fmla="*/ 0 h 19968"/>
                <a:gd name="T4" fmla="*/ 0 w 17692"/>
                <a:gd name="T5" fmla="*/ 0 h 19968"/>
                <a:gd name="T6" fmla="*/ 0 60000 65536"/>
                <a:gd name="T7" fmla="*/ 0 60000 65536"/>
                <a:gd name="T8" fmla="*/ 0 60000 65536"/>
                <a:gd name="T9" fmla="*/ 0 w 17692"/>
                <a:gd name="T10" fmla="*/ 0 h 19968"/>
                <a:gd name="T11" fmla="*/ 17692 w 17692"/>
                <a:gd name="T12" fmla="*/ 19968 h 19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2" h="19968" fill="none" extrusionOk="0">
                  <a:moveTo>
                    <a:pt x="8237" y="0"/>
                  </a:moveTo>
                  <a:cubicBezTo>
                    <a:pt x="12047" y="1572"/>
                    <a:pt x="15327" y="4200"/>
                    <a:pt x="17691" y="7576"/>
                  </a:cubicBezTo>
                </a:path>
                <a:path w="17692" h="19968" stroke="0" extrusionOk="0">
                  <a:moveTo>
                    <a:pt x="8237" y="0"/>
                  </a:moveTo>
                  <a:cubicBezTo>
                    <a:pt x="12047" y="1572"/>
                    <a:pt x="15327" y="4200"/>
                    <a:pt x="17691" y="7576"/>
                  </a:cubicBezTo>
                  <a:lnTo>
                    <a:pt x="0" y="19968"/>
                  </a:lnTo>
                  <a:lnTo>
                    <a:pt x="8237" y="0"/>
                  </a:lnTo>
                  <a:close/>
                </a:path>
              </a:pathLst>
            </a:custGeom>
            <a:solidFill>
              <a:srgbClr val="33CCCC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369" name="Arc 67"/>
            <p:cNvSpPr>
              <a:spLocks/>
            </p:cNvSpPr>
            <p:nvPr/>
          </p:nvSpPr>
          <p:spPr bwMode="auto">
            <a:xfrm rot="8221370">
              <a:off x="2870" y="1164"/>
              <a:ext cx="301" cy="532"/>
            </a:xfrm>
            <a:custGeom>
              <a:avLst/>
              <a:gdLst>
                <a:gd name="T0" fmla="*/ 0 w 16446"/>
                <a:gd name="T1" fmla="*/ 0 h 20649"/>
                <a:gd name="T2" fmla="*/ 0 w 16446"/>
                <a:gd name="T3" fmla="*/ 0 h 20649"/>
                <a:gd name="T4" fmla="*/ 0 w 16446"/>
                <a:gd name="T5" fmla="*/ 0 h 20649"/>
                <a:gd name="T6" fmla="*/ 0 60000 65536"/>
                <a:gd name="T7" fmla="*/ 0 60000 65536"/>
                <a:gd name="T8" fmla="*/ 0 60000 65536"/>
                <a:gd name="T9" fmla="*/ 0 w 16446"/>
                <a:gd name="T10" fmla="*/ 0 h 20649"/>
                <a:gd name="T11" fmla="*/ 16446 w 16446"/>
                <a:gd name="T12" fmla="*/ 20649 h 206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46" h="20649" fill="none" extrusionOk="0">
                  <a:moveTo>
                    <a:pt x="6338" y="0"/>
                  </a:moveTo>
                  <a:cubicBezTo>
                    <a:pt x="10272" y="1207"/>
                    <a:pt x="13778" y="3513"/>
                    <a:pt x="16446" y="6645"/>
                  </a:cubicBezTo>
                </a:path>
                <a:path w="16446" h="20649" stroke="0" extrusionOk="0">
                  <a:moveTo>
                    <a:pt x="6338" y="0"/>
                  </a:moveTo>
                  <a:cubicBezTo>
                    <a:pt x="10272" y="1207"/>
                    <a:pt x="13778" y="3513"/>
                    <a:pt x="16446" y="6645"/>
                  </a:cubicBezTo>
                  <a:lnTo>
                    <a:pt x="0" y="20649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FF66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</p:grpSp>
      <p:sp>
        <p:nvSpPr>
          <p:cNvPr id="14367" name="Text Box 68"/>
          <p:cNvSpPr txBox="1">
            <a:spLocks noChangeArrowheads="1"/>
          </p:cNvSpPr>
          <p:nvPr/>
        </p:nvSpPr>
        <p:spPr bwMode="auto">
          <a:xfrm>
            <a:off x="2386013" y="3880247"/>
            <a:ext cx="571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1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片 11269" descr="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2159" y="3727764"/>
            <a:ext cx="2903334" cy="1419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1457193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1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121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121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121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121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121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0"/>
                  </p:tgtEl>
                </p:cond>
              </p:nextCondLst>
            </p:seq>
          </p:childTnLst>
        </p:cTn>
      </p:par>
    </p:tnLst>
    <p:bldLst>
      <p:bldP spid="121862" grpId="0" animBg="1"/>
      <p:bldP spid="121863" grpId="0" animBg="1"/>
      <p:bldP spid="121864" grpId="0" animBg="1"/>
      <p:bldP spid="121865" grpId="0" animBg="1"/>
      <p:bldP spid="121866" grpId="0" animBg="1"/>
      <p:bldP spid="121867" grpId="0" animBg="1"/>
      <p:bldP spid="121868" grpId="0" animBg="1"/>
      <p:bldP spid="121869" grpId="0" animBg="1"/>
      <p:bldP spid="121870" grpId="0" animBg="1"/>
      <p:bldP spid="12187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1" grpId="0" animBg="1"/>
      <p:bldP spid="1218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67894"/>
            <a:ext cx="2903334" cy="1419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5650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67894"/>
            <a:ext cx="2903334" cy="14197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494832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98" y="162003"/>
            <a:ext cx="9151786" cy="50288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4812" y="3158142"/>
            <a:ext cx="3710722" cy="2154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62003"/>
            <a:ext cx="3912306" cy="50814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716016" y="1491630"/>
            <a:ext cx="5696358" cy="620425"/>
          </a:xfrm>
        </p:spPr>
        <p:txBody>
          <a:bodyPr/>
          <a:lstStyle/>
          <a:p>
            <a:r>
              <a:rPr lang="vi-VN" sz="2600" dirty="0">
                <a:solidFill>
                  <a:srgbClr val="FF0000"/>
                </a:solidFill>
              </a:rPr>
              <a:t>HƯỚNG DẪN </a:t>
            </a:r>
            <a:br>
              <a:rPr lang="vi-VN" sz="2600" dirty="0">
                <a:solidFill>
                  <a:srgbClr val="FF0000"/>
                </a:solidFill>
              </a:rPr>
            </a:br>
            <a:r>
              <a:rPr lang="vi-VN" sz="2600" dirty="0">
                <a:solidFill>
                  <a:srgbClr val="FF0000"/>
                </a:solidFill>
              </a:rPr>
              <a:t>VỀ  NHÀ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63968"/>
            <a:ext cx="5023919" cy="1835346"/>
          </a:xfrm>
          <a:prstGeom prst="rect">
            <a:avLst/>
          </a:prstGeom>
          <a:noFill/>
        </p:spPr>
        <p:txBody>
          <a:bodyPr wrap="square" lIns="49757" tIns="24878" rIns="49757" bIns="24878" rtlCol="0">
            <a:spAutoFit/>
          </a:bodyPr>
          <a:lstStyle/>
          <a:p>
            <a:pPr marL="248784" indent="-248784">
              <a:buFontTx/>
              <a:buChar char="-"/>
            </a:pP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Xem lại các bài đã giải</a:t>
            </a:r>
          </a:p>
          <a:p>
            <a:pPr marL="248784" indent="-248784">
              <a:buFontTx/>
              <a:buChar char="-"/>
            </a:pP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Làm bài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SGK/23)</a:t>
            </a:r>
          </a:p>
          <a:p>
            <a:pPr marL="248784" indent="-248784">
              <a:buFontTx/>
              <a:buChar char="-"/>
            </a:pP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Đọc mục: Có thể em chưa biết</a:t>
            </a:r>
            <a:endParaRPr lang="vi-VN" sz="2900" dirty="0">
              <a:latin typeface="Times New Roman" pitchFamily="18" charset="0"/>
              <a:cs typeface="Times New Roman" pitchFamily="18" charset="0"/>
            </a:endParaRPr>
          </a:p>
          <a:p>
            <a:pPr marL="248784" indent="-248784">
              <a:buFontTx/>
              <a:buChar char="-"/>
            </a:pP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Chuẩn bị bài sau: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TỈ LỆ THỨC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3447"/>
            <a:ext cx="9129292" cy="51357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34" y="1203799"/>
            <a:ext cx="1681894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66" y="821206"/>
            <a:ext cx="8712279" cy="8644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226628"/>
            <a:ext cx="1884344" cy="8737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" y="226628"/>
            <a:ext cx="1275263" cy="591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/>
          <p:cNvSpPr txBox="1"/>
          <p:nvPr/>
        </p:nvSpPr>
        <p:spPr>
          <a:xfrm>
            <a:off x="569148" y="2571321"/>
            <a:ext cx="8499145" cy="1553681"/>
          </a:xfrm>
          <a:prstGeom prst="rect">
            <a:avLst/>
          </a:prstGeom>
          <a:noFill/>
          <a:ln w="9525">
            <a:noFill/>
          </a:ln>
        </p:spPr>
        <p:txBody>
          <a:bodyPr wrap="square" lIns="49757" tIns="24878" rIns="49757" bIns="24878">
            <a:spAutoFit/>
          </a:bodyPr>
          <a:lstStyle/>
          <a:p>
            <a:pPr algn="ctr" defTabSz="816496">
              <a:spcBef>
                <a:spcPct val="50000"/>
              </a:spcBef>
            </a:pPr>
            <a:r>
              <a:rPr lang="vi-VN" altLang="zh-CN" sz="39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TẠM BIỆT</a:t>
            </a:r>
          </a:p>
          <a:p>
            <a:pPr algn="ctr" defTabSz="816496">
              <a:spcBef>
                <a:spcPct val="50000"/>
              </a:spcBef>
            </a:pPr>
            <a:r>
              <a:rPr lang="vi-VN" altLang="zh-CN" sz="3900" b="1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CHÚC CÁC CON HỌC TỐT</a:t>
            </a:r>
            <a:endParaRPr lang="en-US" altLang="zh-CN" sz="3900" b="1" dirty="0">
              <a:solidFill>
                <a:srgbClr val="FF0000"/>
              </a:solidFill>
              <a:latin typeface="Times New Roman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2900363" y="571500"/>
            <a:ext cx="3429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179512" y="742950"/>
            <a:ext cx="88569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cạnh huyền a và các cạnh góc vuông b, c. </a:t>
            </a:r>
            <a:endParaRPr lang="vi-VN" sz="2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3865960" y="1428750"/>
            <a:ext cx="4738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tỉ số lượng giác của góc B và góc C. 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657350" y="1371600"/>
            <a:ext cx="2000250" cy="2644378"/>
            <a:chOff x="288" y="528"/>
            <a:chExt cx="1680" cy="2221"/>
          </a:xfrm>
        </p:grpSpPr>
        <p:grpSp>
          <p:nvGrpSpPr>
            <p:cNvPr id="3087" name="Group 20"/>
            <p:cNvGrpSpPr>
              <a:grpSpLocks/>
            </p:cNvGrpSpPr>
            <p:nvPr/>
          </p:nvGrpSpPr>
          <p:grpSpPr bwMode="auto">
            <a:xfrm>
              <a:off x="288" y="528"/>
              <a:ext cx="1680" cy="2134"/>
              <a:chOff x="288" y="192"/>
              <a:chExt cx="1680" cy="2134"/>
            </a:xfrm>
          </p:grpSpPr>
          <p:grpSp>
            <p:nvGrpSpPr>
              <p:cNvPr id="3091" name="Group 21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34"/>
                <a:chOff x="288" y="192"/>
                <a:chExt cx="1680" cy="2134"/>
              </a:xfrm>
            </p:grpSpPr>
            <p:sp>
              <p:nvSpPr>
                <p:cNvPr id="3097" name="AutoShape 22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9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309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10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3092" name="Arc 26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3093" name="Arc 27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3094" name="Group 28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3095" name="Line 29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3096" name="Line 30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sp>
          <p:nvSpPr>
            <p:cNvPr id="3088" name="Text Box 52"/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89" name="Text Box 53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90" name="Text Box 54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aphicFrame>
        <p:nvGraphicFramePr>
          <p:cNvPr id="65596" name="Object 60"/>
          <p:cNvGraphicFramePr>
            <a:graphicFrameLocks noChangeAspect="1"/>
          </p:cNvGraphicFramePr>
          <p:nvPr/>
        </p:nvGraphicFramePr>
        <p:xfrm>
          <a:off x="4371975" y="3486150"/>
          <a:ext cx="22860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3" imgW="1155700" imgH="393700" progId="Equation.DSMT4">
                  <p:embed/>
                </p:oleObj>
              </mc:Choice>
              <mc:Fallback>
                <p:oleObj name="Equation" r:id="rId3" imgW="1155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3486150"/>
                        <a:ext cx="22860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7" name="Object 61"/>
          <p:cNvGraphicFramePr>
            <a:graphicFrameLocks noChangeAspect="1"/>
          </p:cNvGraphicFramePr>
          <p:nvPr/>
        </p:nvGraphicFramePr>
        <p:xfrm>
          <a:off x="4249341" y="2000250"/>
          <a:ext cx="2369344" cy="82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5" imgW="1129810" imgH="393529" progId="Equation.DSMT4">
                  <p:embed/>
                </p:oleObj>
              </mc:Choice>
              <mc:Fallback>
                <p:oleObj name="Equation" r:id="rId5" imgW="112981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341" y="2000250"/>
                        <a:ext cx="2369344" cy="825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8" name="Object 62"/>
          <p:cNvGraphicFramePr>
            <a:graphicFrameLocks noChangeAspect="1"/>
          </p:cNvGraphicFramePr>
          <p:nvPr/>
        </p:nvGraphicFramePr>
        <p:xfrm>
          <a:off x="4274344" y="4289823"/>
          <a:ext cx="2301479" cy="85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Equation" r:id="rId7" imgW="1193800" imgH="393700" progId="Equation.DSMT4">
                  <p:embed/>
                </p:oleObj>
              </mc:Choice>
              <mc:Fallback>
                <p:oleObj name="Equation" r:id="rId7" imgW="119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344" y="4289823"/>
                        <a:ext cx="2301479" cy="853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9" name="Object 63"/>
          <p:cNvGraphicFramePr>
            <a:graphicFrameLocks noChangeAspect="1"/>
          </p:cNvGraphicFramePr>
          <p:nvPr/>
        </p:nvGraphicFramePr>
        <p:xfrm>
          <a:off x="4281488" y="2700338"/>
          <a:ext cx="2106216" cy="81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Equation" r:id="rId9" imgW="1117115" imgH="393529" progId="Equation.DSMT4">
                  <p:embed/>
                </p:oleObj>
              </mc:Choice>
              <mc:Fallback>
                <p:oleObj name="Equation" r:id="rId9" imgW="111711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2700338"/>
                        <a:ext cx="2106216" cy="810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3149747" y="1450170"/>
            <a:ext cx="571500" cy="508397"/>
            <a:chOff x="1920" y="1248"/>
            <a:chExt cx="480" cy="427"/>
          </a:xfrm>
        </p:grpSpPr>
        <p:sp>
          <p:nvSpPr>
            <p:cNvPr id="3085" name="Text Box 34"/>
            <p:cNvSpPr txBox="1">
              <a:spLocks noChangeArrowheads="1"/>
            </p:cNvSpPr>
            <p:nvPr/>
          </p:nvSpPr>
          <p:spPr bwMode="auto">
            <a:xfrm>
              <a:off x="1920" y="1248"/>
              <a:ext cx="480" cy="4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86" name="Picture 65" descr="Cau hoi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60"/>
              <a:ext cx="35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4" name="Rectangle 67"/>
          <p:cNvSpPr>
            <a:spLocks noChangeArrowheads="1"/>
          </p:cNvSpPr>
          <p:nvPr/>
        </p:nvSpPr>
        <p:spPr bwMode="auto">
          <a:xfrm>
            <a:off x="3002775" y="103317"/>
            <a:ext cx="289201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3715470122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67" grpId="0"/>
      <p:bldP spid="655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5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857250"/>
            <a:ext cx="1771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1"/>
          <p:cNvSpPr>
            <a:spLocks noChangeArrowheads="1"/>
          </p:cNvSpPr>
          <p:nvPr/>
        </p:nvSpPr>
        <p:spPr bwMode="auto">
          <a:xfrm>
            <a:off x="3943350" y="2914650"/>
            <a:ext cx="1257300" cy="2000250"/>
          </a:xfrm>
          <a:prstGeom prst="rtTriangle">
            <a:avLst/>
          </a:prstGeom>
          <a:solidFill>
            <a:srgbClr val="FFFF00"/>
          </a:solidFill>
          <a:ln w="9525">
            <a:solidFill>
              <a:srgbClr val="00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3600450" y="480060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3600450" y="262890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5257800" y="474345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3657600" y="942975"/>
            <a:ext cx="1657350" cy="5715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en-US" altLang="en-US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1157288" y="1628775"/>
            <a:ext cx="685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957263" y="1643063"/>
            <a:ext cx="7258050" cy="8771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FF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55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9: </a:t>
            </a:r>
            <a:r>
              <a:rPr lang="en-US" sz="255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55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HỆ THỨC VỀ CẠNH VÀ GÓC TRONG MỘT TAM GIÁC VUÔNG</a:t>
            </a:r>
            <a:r>
              <a:rPr lang="en-US" sz="255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</p:txBody>
      </p:sp>
      <p:sp>
        <p:nvSpPr>
          <p:cNvPr id="73743" name="Arc 15"/>
          <p:cNvSpPr>
            <a:spLocks/>
          </p:cNvSpPr>
          <p:nvPr/>
        </p:nvSpPr>
        <p:spPr bwMode="auto">
          <a:xfrm rot="-4953812">
            <a:off x="4845248" y="4551164"/>
            <a:ext cx="348854" cy="400050"/>
          </a:xfrm>
          <a:custGeom>
            <a:avLst/>
            <a:gdLst>
              <a:gd name="T0" fmla="*/ 0 w 18801"/>
              <a:gd name="T1" fmla="*/ 2303893 h 21600"/>
              <a:gd name="T2" fmla="*/ 284697435 w 18801"/>
              <a:gd name="T3" fmla="*/ 110683957 h 21600"/>
              <a:gd name="T4" fmla="*/ 38886091 w 18801"/>
              <a:gd name="T5" fmla="*/ 325275642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3744" name="Arc 16"/>
          <p:cNvSpPr>
            <a:spLocks/>
          </p:cNvSpPr>
          <p:nvPr/>
        </p:nvSpPr>
        <p:spPr bwMode="auto">
          <a:xfrm rot="7715479">
            <a:off x="3852863" y="3014663"/>
            <a:ext cx="316706" cy="376238"/>
          </a:xfrm>
          <a:custGeom>
            <a:avLst/>
            <a:gdLst>
              <a:gd name="T0" fmla="*/ 110103395 w 17116"/>
              <a:gd name="T1" fmla="*/ 0 h 20317"/>
              <a:gd name="T2" fmla="*/ 257028672 w 17116"/>
              <a:gd name="T3" fmla="*/ 107508580 h 20317"/>
              <a:gd name="T4" fmla="*/ 0 w 17116"/>
              <a:gd name="T5" fmla="*/ 305832255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grpSp>
        <p:nvGrpSpPr>
          <p:cNvPr id="4108" name="Group 17"/>
          <p:cNvGrpSpPr>
            <a:grpSpLocks/>
          </p:cNvGrpSpPr>
          <p:nvPr/>
        </p:nvGrpSpPr>
        <p:grpSpPr bwMode="auto">
          <a:xfrm>
            <a:off x="3943350" y="4686300"/>
            <a:ext cx="228600" cy="228600"/>
            <a:chOff x="720" y="1584"/>
            <a:chExt cx="192" cy="192"/>
          </a:xfrm>
        </p:grpSpPr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73751" name="Line 23"/>
          <p:cNvSpPr>
            <a:spLocks noChangeShapeType="1"/>
          </p:cNvSpPr>
          <p:nvPr/>
        </p:nvSpPr>
        <p:spPr bwMode="auto">
          <a:xfrm flipH="1">
            <a:off x="3937397" y="2914650"/>
            <a:ext cx="0" cy="200025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3914775" y="4914900"/>
            <a:ext cx="13144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3943350" y="2857500"/>
            <a:ext cx="1257300" cy="20574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pic>
        <p:nvPicPr>
          <p:cNvPr id="4112" name="Picture 27" descr="GUEST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863"/>
            <a:ext cx="970360" cy="6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7" name="Line 29"/>
          <p:cNvSpPr>
            <a:spLocks noChangeShapeType="1"/>
          </p:cNvSpPr>
          <p:nvPr/>
        </p:nvSpPr>
        <p:spPr bwMode="auto">
          <a:xfrm flipV="1">
            <a:off x="1143000" y="2528888"/>
            <a:ext cx="685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092160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5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6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7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4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5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5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61" presetID="53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72" presetID="8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3" dur="10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900"/>
                            </p:stCondLst>
                            <p:childTnLst>
                              <p:par>
                                <p:cTn id="81" presetID="3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3" grpId="0" animBg="1"/>
      <p:bldP spid="73743" grpId="0" animBg="1"/>
      <p:bldP spid="73744" grpId="0" animBg="1"/>
      <p:bldP spid="73744" grpId="1" animBg="1"/>
      <p:bldP spid="73751" grpId="0" animBg="1"/>
      <p:bldP spid="73751" grpId="1" animBg="1"/>
      <p:bldP spid="73751" grpId="2" animBg="1"/>
      <p:bldP spid="73752" grpId="0" animBg="1"/>
      <p:bldP spid="73752" grpId="1" animBg="1"/>
      <p:bldP spid="73752" grpId="2" animBg="1"/>
      <p:bldP spid="73752" grpId="3" animBg="1"/>
      <p:bldP spid="73753" grpId="0" animBg="1"/>
      <p:bldP spid="73753" grpId="1" animBg="1"/>
      <p:bldP spid="73753" grpId="2" animBg="1"/>
      <p:bldP spid="73753" grpId="3" animBg="1"/>
      <p:bldP spid="737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28575"/>
            <a:ext cx="53006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4057650" y="571500"/>
            <a:ext cx="3943350" cy="3694510"/>
          </a:xfrm>
          <a:prstGeom prst="wedgeEllipseCallout">
            <a:avLst>
              <a:gd name="adj1" fmla="val -55134"/>
              <a:gd name="adj2" fmla="val -27343"/>
            </a:avLst>
          </a:prstGeom>
          <a:solidFill>
            <a:srgbClr val="CCFFCC"/>
          </a:solidFill>
          <a:ln w="38100" cmpd="dbl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Một chiếc thang dài 3m. Cần đặt chân thang cách chân tường một khoảng bằng bao nhiêu để nó tạo với mặt đất một góc “an toàn” 65</a:t>
            </a:r>
            <a:r>
              <a:rPr lang="vi-VN" sz="18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0 </a:t>
            </a:r>
            <a:r>
              <a:rPr lang="vi-VN" sz="1800" b="1">
                <a:solidFill>
                  <a:srgbClr val="000000"/>
                </a:solidFill>
                <a:latin typeface="Times New Roman" panose="02020603050405020304" pitchFamily="18" charset="0"/>
              </a:rPr>
              <a:t>(tức là đảm bảo thang không bị đổ khi sử dụng) 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371851" y="4662488"/>
            <a:ext cx="10513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003399"/>
                </a:solidFill>
                <a:latin typeface="VNI-Times" pitchFamily="2" charset="0"/>
              </a:rPr>
              <a:t>?</a:t>
            </a:r>
            <a:r>
              <a:rPr lang="en-US" altLang="en-US" sz="2100" b="1">
                <a:solidFill>
                  <a:srgbClr val="003399"/>
                </a:solidFill>
                <a:latin typeface="VNI-Times" pitchFamily="2" charset="0"/>
              </a:rPr>
              <a:t>(m)</a:t>
            </a:r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2957513" y="4529138"/>
            <a:ext cx="1009650" cy="40005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43288" y="1371600"/>
            <a:ext cx="742950" cy="3586163"/>
            <a:chOff x="1934" y="1187"/>
            <a:chExt cx="624" cy="2976"/>
          </a:xfrm>
        </p:grpSpPr>
        <p:sp>
          <p:nvSpPr>
            <p:cNvPr id="5131" name="AutoShape 12"/>
            <p:cNvSpPr>
              <a:spLocks noChangeArrowheads="1"/>
            </p:cNvSpPr>
            <p:nvPr/>
          </p:nvSpPr>
          <p:spPr bwMode="auto">
            <a:xfrm rot="6285157">
              <a:off x="758" y="2363"/>
              <a:ext cx="2976" cy="624"/>
            </a:xfrm>
            <a:prstGeom prst="triangle">
              <a:avLst>
                <a:gd name="adj" fmla="val 8551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grpSp>
          <p:nvGrpSpPr>
            <p:cNvPr id="5132" name="Group 17"/>
            <p:cNvGrpSpPr>
              <a:grpSpLocks/>
            </p:cNvGrpSpPr>
            <p:nvPr/>
          </p:nvGrpSpPr>
          <p:grpSpPr bwMode="auto">
            <a:xfrm>
              <a:off x="2184" y="3660"/>
              <a:ext cx="96" cy="144"/>
              <a:chOff x="2196" y="3600"/>
              <a:chExt cx="96" cy="144"/>
            </a:xfrm>
          </p:grpSpPr>
          <p:sp>
            <p:nvSpPr>
              <p:cNvPr id="5133" name="Line 15"/>
              <p:cNvSpPr>
                <a:spLocks noChangeShapeType="1"/>
              </p:cNvSpPr>
              <p:nvPr/>
            </p:nvSpPr>
            <p:spPr bwMode="auto">
              <a:xfrm>
                <a:off x="2208" y="3648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134" name="Line 16"/>
              <p:cNvSpPr>
                <a:spLocks noChangeShapeType="1"/>
              </p:cNvSpPr>
              <p:nvPr/>
            </p:nvSpPr>
            <p:spPr bwMode="auto">
              <a:xfrm flipV="1">
                <a:off x="2196" y="3600"/>
                <a:ext cx="96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900363" y="4229100"/>
            <a:ext cx="1009650" cy="570310"/>
            <a:chOff x="1476" y="3552"/>
            <a:chExt cx="848" cy="479"/>
          </a:xfrm>
        </p:grpSpPr>
        <p:sp>
          <p:nvSpPr>
            <p:cNvPr id="5129" name="Arc 19"/>
            <p:cNvSpPr>
              <a:spLocks/>
            </p:cNvSpPr>
            <p:nvPr/>
          </p:nvSpPr>
          <p:spPr bwMode="auto">
            <a:xfrm rot="-367053">
              <a:off x="1512" y="3765"/>
              <a:ext cx="466" cy="266"/>
            </a:xfrm>
            <a:custGeom>
              <a:avLst/>
              <a:gdLst>
                <a:gd name="T0" fmla="*/ 0 w 19188"/>
                <a:gd name="T1" fmla="*/ 0 h 21064"/>
                <a:gd name="T2" fmla="*/ 0 w 19188"/>
                <a:gd name="T3" fmla="*/ 0 h 21064"/>
                <a:gd name="T4" fmla="*/ 0 w 19188"/>
                <a:gd name="T5" fmla="*/ 0 h 21064"/>
                <a:gd name="T6" fmla="*/ 0 60000 65536"/>
                <a:gd name="T7" fmla="*/ 0 60000 65536"/>
                <a:gd name="T8" fmla="*/ 0 60000 65536"/>
                <a:gd name="T9" fmla="*/ 0 w 19188"/>
                <a:gd name="T10" fmla="*/ 0 h 21064"/>
                <a:gd name="T11" fmla="*/ 19188 w 19188"/>
                <a:gd name="T12" fmla="*/ 21064 h 210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88" h="21064" fill="none" extrusionOk="0">
                  <a:moveTo>
                    <a:pt x="4781" y="-1"/>
                  </a:moveTo>
                  <a:cubicBezTo>
                    <a:pt x="10991" y="1409"/>
                    <a:pt x="16263" y="5487"/>
                    <a:pt x="19187" y="11145"/>
                  </a:cubicBezTo>
                </a:path>
                <a:path w="19188" h="21064" stroke="0" extrusionOk="0">
                  <a:moveTo>
                    <a:pt x="4781" y="-1"/>
                  </a:moveTo>
                  <a:cubicBezTo>
                    <a:pt x="10991" y="1409"/>
                    <a:pt x="16263" y="5487"/>
                    <a:pt x="19187" y="11145"/>
                  </a:cubicBezTo>
                  <a:lnTo>
                    <a:pt x="0" y="21064"/>
                  </a:lnTo>
                  <a:lnTo>
                    <a:pt x="4781" y="-1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5130" name="Rectangle 20"/>
            <p:cNvSpPr>
              <a:spLocks noChangeArrowheads="1"/>
            </p:cNvSpPr>
            <p:nvPr/>
          </p:nvSpPr>
          <p:spPr bwMode="auto">
            <a:xfrm>
              <a:off x="1476" y="3552"/>
              <a:ext cx="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VNI-Times" pitchFamily="2" charset="0"/>
                </a:rPr>
                <a:t>65</a:t>
              </a:r>
              <a:r>
                <a:rPr lang="en-US" altLang="en-US" sz="2400" b="1" baseline="30000">
                  <a:solidFill>
                    <a:srgbClr val="FF0000"/>
                  </a:solidFill>
                  <a:latin typeface="VNI-Times" pitchFamily="2" charset="0"/>
                </a:rPr>
                <a:t>o</a:t>
              </a:r>
              <a:endParaRPr lang="en-US" altLang="en-US" sz="2400" b="1">
                <a:solidFill>
                  <a:srgbClr val="FF0000"/>
                </a:solidFill>
                <a:latin typeface="VNI-Times" pitchFamily="2" charset="0"/>
              </a:endParaRPr>
            </a:p>
          </p:txBody>
        </p:sp>
      </p:grpSp>
      <p:sp>
        <p:nvSpPr>
          <p:cNvPr id="89110" name="Rectangle 22"/>
          <p:cNvSpPr>
            <a:spLocks noChangeArrowheads="1"/>
          </p:cNvSpPr>
          <p:nvPr/>
        </p:nvSpPr>
        <p:spPr bwMode="auto">
          <a:xfrm rot="-4740591">
            <a:off x="3103960" y="2925366"/>
            <a:ext cx="857250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VNI-Times" pitchFamily="2" charset="0"/>
              </a:rPr>
              <a:t>3m</a:t>
            </a:r>
          </a:p>
        </p:txBody>
      </p:sp>
      <p:pic>
        <p:nvPicPr>
          <p:cNvPr id="15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249" y="4213373"/>
            <a:ext cx="1749190" cy="8553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16267685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9" grpId="0"/>
      <p:bldP spid="89098" grpId="0" animBg="1"/>
      <p:bldP spid="89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16"/>
          <p:cNvGrpSpPr>
            <a:grpSpLocks/>
          </p:cNvGrpSpPr>
          <p:nvPr/>
        </p:nvGrpSpPr>
        <p:grpSpPr bwMode="auto">
          <a:xfrm>
            <a:off x="5372100" y="1600200"/>
            <a:ext cx="2000250" cy="2644378"/>
            <a:chOff x="288" y="528"/>
            <a:chExt cx="1680" cy="2221"/>
          </a:xfrm>
        </p:grpSpPr>
        <p:grpSp>
          <p:nvGrpSpPr>
            <p:cNvPr id="6204" name="Group 117"/>
            <p:cNvGrpSpPr>
              <a:grpSpLocks/>
            </p:cNvGrpSpPr>
            <p:nvPr/>
          </p:nvGrpSpPr>
          <p:grpSpPr bwMode="auto">
            <a:xfrm>
              <a:off x="288" y="528"/>
              <a:ext cx="1680" cy="2134"/>
              <a:chOff x="288" y="192"/>
              <a:chExt cx="1680" cy="2134"/>
            </a:xfrm>
          </p:grpSpPr>
          <p:grpSp>
            <p:nvGrpSpPr>
              <p:cNvPr id="6208" name="Group 118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34"/>
                <a:chOff x="288" y="192"/>
                <a:chExt cx="1680" cy="2134"/>
              </a:xfrm>
            </p:grpSpPr>
            <p:sp>
              <p:nvSpPr>
                <p:cNvPr id="6214" name="AutoShape 119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15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6216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6217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6209" name="Arc 123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210" name="Arc 124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6211" name="Group 125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6212" name="Line 126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6213" name="Line 127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sp>
          <p:nvSpPr>
            <p:cNvPr id="6205" name="Text Box 128"/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206" name="Text Box 129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207" name="Text Box 130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00466" name="Rectangle 114"/>
          <p:cNvSpPr>
            <a:spLocks noChangeArrowheads="1"/>
          </p:cNvSpPr>
          <p:nvPr/>
        </p:nvSpPr>
        <p:spPr bwMode="auto">
          <a:xfrm>
            <a:off x="4572000" y="1314450"/>
            <a:ext cx="3429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800225" y="728663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Tính cạnh góc vuông b và c theo các tỉ số lượng giác trên :</a:t>
            </a:r>
          </a:p>
        </p:txBody>
      </p:sp>
      <p:sp>
        <p:nvSpPr>
          <p:cNvPr id="6149" name="Rectangle 24"/>
          <p:cNvSpPr>
            <a:spLocks noChangeArrowheads="1"/>
          </p:cNvSpPr>
          <p:nvPr/>
        </p:nvSpPr>
        <p:spPr bwMode="auto">
          <a:xfrm>
            <a:off x="1143000" y="0"/>
            <a:ext cx="6858000" cy="62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2600325" y="1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HỆ THỨC VỀ CẠNH VÀ GÓC        TRONG TAM GIÁC VUÔNG</a:t>
            </a:r>
            <a:r>
              <a:rPr lang="en-US" sz="18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428750" y="800101"/>
            <a:ext cx="571500" cy="519113"/>
            <a:chOff x="1152" y="480"/>
            <a:chExt cx="480" cy="436"/>
          </a:xfrm>
        </p:grpSpPr>
        <p:sp>
          <p:nvSpPr>
            <p:cNvPr id="6202" name="Text Box 27"/>
            <p:cNvSpPr txBox="1">
              <a:spLocks noChangeArrowheads="1"/>
            </p:cNvSpPr>
            <p:nvPr/>
          </p:nvSpPr>
          <p:spPr bwMode="auto">
            <a:xfrm>
              <a:off x="1152" y="480"/>
              <a:ext cx="480" cy="4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3" name="Text Box 28"/>
            <p:cNvSpPr txBox="1">
              <a:spLocks noChangeArrowheads="1"/>
            </p:cNvSpPr>
            <p:nvPr/>
          </p:nvSpPr>
          <p:spPr bwMode="auto">
            <a:xfrm>
              <a:off x="1200" y="528"/>
              <a:ext cx="43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?1</a:t>
              </a:r>
            </a:p>
          </p:txBody>
        </p:sp>
      </p:grp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1657350" y="1614487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</a:p>
        </p:txBody>
      </p:sp>
      <p:sp>
        <p:nvSpPr>
          <p:cNvPr id="100387" name="Text Box 35"/>
          <p:cNvSpPr txBox="1">
            <a:spLocks noChangeArrowheads="1"/>
          </p:cNvSpPr>
          <p:nvPr/>
        </p:nvSpPr>
        <p:spPr bwMode="auto">
          <a:xfrm>
            <a:off x="3386138" y="1614487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100388" name="Text Box 36"/>
          <p:cNvSpPr txBox="1">
            <a:spLocks noChangeArrowheads="1"/>
          </p:cNvSpPr>
          <p:nvPr/>
        </p:nvSpPr>
        <p:spPr bwMode="auto">
          <a:xfrm>
            <a:off x="2700338" y="148590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2686050" y="1785937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156" name="Text Box 38"/>
          <p:cNvSpPr txBox="1">
            <a:spLocks noChangeArrowheads="1"/>
          </p:cNvSpPr>
          <p:nvPr/>
        </p:nvSpPr>
        <p:spPr bwMode="auto">
          <a:xfrm>
            <a:off x="2343150" y="164306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57" name="Text Box 39"/>
          <p:cNvSpPr txBox="1">
            <a:spLocks noChangeArrowheads="1"/>
          </p:cNvSpPr>
          <p:nvPr/>
        </p:nvSpPr>
        <p:spPr bwMode="auto">
          <a:xfrm>
            <a:off x="3114675" y="164306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2628900" y="1871663"/>
            <a:ext cx="40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6159" name="Text Box 50"/>
          <p:cNvSpPr txBox="1">
            <a:spLocks noChangeArrowheads="1"/>
          </p:cNvSpPr>
          <p:nvPr/>
        </p:nvSpPr>
        <p:spPr bwMode="auto">
          <a:xfrm>
            <a:off x="2314575" y="232886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0" name="Text Box 51"/>
          <p:cNvSpPr txBox="1">
            <a:spLocks noChangeArrowheads="1"/>
          </p:cNvSpPr>
          <p:nvPr/>
        </p:nvSpPr>
        <p:spPr bwMode="auto">
          <a:xfrm>
            <a:off x="3086100" y="232886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1" name="Text Box 58"/>
          <p:cNvSpPr txBox="1">
            <a:spLocks noChangeArrowheads="1"/>
          </p:cNvSpPr>
          <p:nvPr/>
        </p:nvSpPr>
        <p:spPr bwMode="auto">
          <a:xfrm>
            <a:off x="2343150" y="318611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2" name="Text Box 59"/>
          <p:cNvSpPr txBox="1">
            <a:spLocks noChangeArrowheads="1"/>
          </p:cNvSpPr>
          <p:nvPr/>
        </p:nvSpPr>
        <p:spPr bwMode="auto">
          <a:xfrm>
            <a:off x="3114675" y="318611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3" name="Text Box 67"/>
          <p:cNvSpPr txBox="1">
            <a:spLocks noChangeArrowheads="1"/>
          </p:cNvSpPr>
          <p:nvPr/>
        </p:nvSpPr>
        <p:spPr bwMode="auto">
          <a:xfrm>
            <a:off x="2471738" y="392906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64" name="Text Box 68"/>
          <p:cNvSpPr txBox="1">
            <a:spLocks noChangeArrowheads="1"/>
          </p:cNvSpPr>
          <p:nvPr/>
        </p:nvSpPr>
        <p:spPr bwMode="auto">
          <a:xfrm>
            <a:off x="3243263" y="392906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00423" name="Text Box 71"/>
          <p:cNvSpPr txBox="1">
            <a:spLocks noChangeArrowheads="1"/>
          </p:cNvSpPr>
          <p:nvPr/>
        </p:nvSpPr>
        <p:spPr bwMode="auto">
          <a:xfrm>
            <a:off x="1514475" y="1371600"/>
            <a:ext cx="285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24" name="Text Box 72"/>
          <p:cNvSpPr txBox="1">
            <a:spLocks noChangeArrowheads="1"/>
          </p:cNvSpPr>
          <p:nvPr/>
        </p:nvSpPr>
        <p:spPr bwMode="auto">
          <a:xfrm>
            <a:off x="2686050" y="1785937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425" name="Text Box 73"/>
          <p:cNvSpPr txBox="1">
            <a:spLocks noChangeArrowheads="1"/>
          </p:cNvSpPr>
          <p:nvPr/>
        </p:nvSpPr>
        <p:spPr bwMode="auto">
          <a:xfrm>
            <a:off x="3471863" y="1371600"/>
            <a:ext cx="285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68" name="Text Box 86"/>
          <p:cNvSpPr txBox="1">
            <a:spLocks noChangeArrowheads="1"/>
          </p:cNvSpPr>
          <p:nvPr/>
        </p:nvSpPr>
        <p:spPr bwMode="auto">
          <a:xfrm>
            <a:off x="1657350" y="2300287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100439" name="Text Box 87"/>
          <p:cNvSpPr txBox="1">
            <a:spLocks noChangeArrowheads="1"/>
          </p:cNvSpPr>
          <p:nvPr/>
        </p:nvSpPr>
        <p:spPr bwMode="auto">
          <a:xfrm>
            <a:off x="2657475" y="215741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0440" name="Text Box 88"/>
          <p:cNvSpPr txBox="1">
            <a:spLocks noChangeArrowheads="1"/>
          </p:cNvSpPr>
          <p:nvPr/>
        </p:nvSpPr>
        <p:spPr bwMode="auto">
          <a:xfrm>
            <a:off x="2628900" y="2471737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441" name="Text Box 89"/>
          <p:cNvSpPr txBox="1">
            <a:spLocks noChangeArrowheads="1"/>
          </p:cNvSpPr>
          <p:nvPr/>
        </p:nvSpPr>
        <p:spPr bwMode="auto">
          <a:xfrm>
            <a:off x="2628900" y="248602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442" name="Line 90"/>
          <p:cNvSpPr>
            <a:spLocks noChangeShapeType="1"/>
          </p:cNvSpPr>
          <p:nvPr/>
        </p:nvSpPr>
        <p:spPr bwMode="auto">
          <a:xfrm>
            <a:off x="2586038" y="2557463"/>
            <a:ext cx="40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0443" name="Text Box 91"/>
          <p:cNvSpPr txBox="1">
            <a:spLocks noChangeArrowheads="1"/>
          </p:cNvSpPr>
          <p:nvPr/>
        </p:nvSpPr>
        <p:spPr bwMode="auto">
          <a:xfrm>
            <a:off x="3457575" y="2300287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sin C</a:t>
            </a:r>
          </a:p>
        </p:txBody>
      </p:sp>
      <p:sp>
        <p:nvSpPr>
          <p:cNvPr id="100444" name="Text Box 92"/>
          <p:cNvSpPr txBox="1">
            <a:spLocks noChangeArrowheads="1"/>
          </p:cNvSpPr>
          <p:nvPr/>
        </p:nvSpPr>
        <p:spPr bwMode="auto">
          <a:xfrm>
            <a:off x="3543300" y="2057400"/>
            <a:ext cx="285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45" name="Text Box 93"/>
          <p:cNvSpPr txBox="1">
            <a:spLocks noChangeArrowheads="1"/>
          </p:cNvSpPr>
          <p:nvPr/>
        </p:nvSpPr>
        <p:spPr bwMode="auto">
          <a:xfrm>
            <a:off x="1500188" y="2043113"/>
            <a:ext cx="285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76" name="Text Box 94"/>
          <p:cNvSpPr txBox="1">
            <a:spLocks noChangeArrowheads="1"/>
          </p:cNvSpPr>
          <p:nvPr/>
        </p:nvSpPr>
        <p:spPr bwMode="auto">
          <a:xfrm>
            <a:off x="1600200" y="3143250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tan B</a:t>
            </a:r>
          </a:p>
        </p:txBody>
      </p:sp>
      <p:sp>
        <p:nvSpPr>
          <p:cNvPr id="100447" name="Text Box 95"/>
          <p:cNvSpPr txBox="1">
            <a:spLocks noChangeArrowheads="1"/>
          </p:cNvSpPr>
          <p:nvPr/>
        </p:nvSpPr>
        <p:spPr bwMode="auto">
          <a:xfrm>
            <a:off x="2714625" y="3043237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448" name="Text Box 96"/>
          <p:cNvSpPr txBox="1">
            <a:spLocks noChangeArrowheads="1"/>
          </p:cNvSpPr>
          <p:nvPr/>
        </p:nvSpPr>
        <p:spPr bwMode="auto">
          <a:xfrm>
            <a:off x="2700338" y="337185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0449" name="Line 97"/>
          <p:cNvSpPr>
            <a:spLocks noChangeShapeType="1"/>
          </p:cNvSpPr>
          <p:nvPr/>
        </p:nvSpPr>
        <p:spPr bwMode="auto">
          <a:xfrm>
            <a:off x="2643188" y="3429000"/>
            <a:ext cx="40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0450" name="Text Box 98"/>
          <p:cNvSpPr txBox="1">
            <a:spLocks noChangeArrowheads="1"/>
          </p:cNvSpPr>
          <p:nvPr/>
        </p:nvSpPr>
        <p:spPr bwMode="auto">
          <a:xfrm>
            <a:off x="3486150" y="3157537"/>
            <a:ext cx="971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cot C</a:t>
            </a:r>
          </a:p>
        </p:txBody>
      </p:sp>
      <p:sp>
        <p:nvSpPr>
          <p:cNvPr id="100451" name="Text Box 99"/>
          <p:cNvSpPr txBox="1">
            <a:spLocks noChangeArrowheads="1"/>
          </p:cNvSpPr>
          <p:nvPr/>
        </p:nvSpPr>
        <p:spPr bwMode="auto">
          <a:xfrm>
            <a:off x="3557588" y="2914650"/>
            <a:ext cx="285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52" name="Text Box 100"/>
          <p:cNvSpPr txBox="1">
            <a:spLocks noChangeArrowheads="1"/>
          </p:cNvSpPr>
          <p:nvPr/>
        </p:nvSpPr>
        <p:spPr bwMode="auto">
          <a:xfrm>
            <a:off x="1485900" y="2886075"/>
            <a:ext cx="285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53" name="Text Box 101"/>
          <p:cNvSpPr txBox="1">
            <a:spLocks noChangeArrowheads="1"/>
          </p:cNvSpPr>
          <p:nvPr/>
        </p:nvSpPr>
        <p:spPr bwMode="auto">
          <a:xfrm>
            <a:off x="2686050" y="337185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84" name="Text Box 102"/>
          <p:cNvSpPr txBox="1">
            <a:spLocks noChangeArrowheads="1"/>
          </p:cNvSpPr>
          <p:nvPr/>
        </p:nvSpPr>
        <p:spPr bwMode="auto">
          <a:xfrm>
            <a:off x="1614488" y="3943350"/>
            <a:ext cx="1028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cot B</a:t>
            </a:r>
          </a:p>
        </p:txBody>
      </p:sp>
      <p:sp>
        <p:nvSpPr>
          <p:cNvPr id="100455" name="Text Box 103"/>
          <p:cNvSpPr txBox="1">
            <a:spLocks noChangeArrowheads="1"/>
          </p:cNvSpPr>
          <p:nvPr/>
        </p:nvSpPr>
        <p:spPr bwMode="auto">
          <a:xfrm>
            <a:off x="2857500" y="3729037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0456" name="Text Box 104"/>
          <p:cNvSpPr txBox="1">
            <a:spLocks noChangeArrowheads="1"/>
          </p:cNvSpPr>
          <p:nvPr/>
        </p:nvSpPr>
        <p:spPr bwMode="auto">
          <a:xfrm>
            <a:off x="2857500" y="414337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457" name="Line 105"/>
          <p:cNvSpPr>
            <a:spLocks noChangeShapeType="1"/>
          </p:cNvSpPr>
          <p:nvPr/>
        </p:nvSpPr>
        <p:spPr bwMode="auto">
          <a:xfrm>
            <a:off x="2771775" y="4171950"/>
            <a:ext cx="400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0458" name="Text Box 106"/>
          <p:cNvSpPr txBox="1">
            <a:spLocks noChangeArrowheads="1"/>
          </p:cNvSpPr>
          <p:nvPr/>
        </p:nvSpPr>
        <p:spPr bwMode="auto">
          <a:xfrm>
            <a:off x="3729038" y="3900487"/>
            <a:ext cx="971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tan C</a:t>
            </a:r>
          </a:p>
        </p:txBody>
      </p:sp>
      <p:sp>
        <p:nvSpPr>
          <p:cNvPr id="100459" name="Text Box 107"/>
          <p:cNvSpPr txBox="1">
            <a:spLocks noChangeArrowheads="1"/>
          </p:cNvSpPr>
          <p:nvPr/>
        </p:nvSpPr>
        <p:spPr bwMode="auto">
          <a:xfrm>
            <a:off x="3671888" y="3657600"/>
            <a:ext cx="285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60" name="Text Box 108"/>
          <p:cNvSpPr txBox="1">
            <a:spLocks noChangeArrowheads="1"/>
          </p:cNvSpPr>
          <p:nvPr/>
        </p:nvSpPr>
        <p:spPr bwMode="auto">
          <a:xfrm>
            <a:off x="1457325" y="3671888"/>
            <a:ext cx="2857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5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0461" name="Text Box 109"/>
          <p:cNvSpPr txBox="1">
            <a:spLocks noChangeArrowheads="1"/>
          </p:cNvSpPr>
          <p:nvPr/>
        </p:nvSpPr>
        <p:spPr bwMode="auto">
          <a:xfrm>
            <a:off x="2843213" y="415766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aphicFrame>
        <p:nvGraphicFramePr>
          <p:cNvPr id="100462" name="Object 110"/>
          <p:cNvGraphicFramePr>
            <a:graphicFrameLocks noChangeAspect="1"/>
          </p:cNvGraphicFramePr>
          <p:nvPr/>
        </p:nvGraphicFramePr>
        <p:xfrm>
          <a:off x="4972050" y="1657350"/>
          <a:ext cx="27670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3" imgW="1282144" imgH="177723" progId="Equation.DSMT4">
                  <p:embed/>
                </p:oleObj>
              </mc:Choice>
              <mc:Fallback>
                <p:oleObj name="Equation" r:id="rId3" imgW="128214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1657350"/>
                        <a:ext cx="2767013" cy="400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63" name="Object 111"/>
          <p:cNvGraphicFramePr>
            <a:graphicFrameLocks noChangeAspect="1"/>
          </p:cNvGraphicFramePr>
          <p:nvPr/>
        </p:nvGraphicFramePr>
        <p:xfrm>
          <a:off x="4972050" y="2286000"/>
          <a:ext cx="27479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5" imgW="1269449" imgH="177723" progId="Equation.DSMT4">
                  <p:embed/>
                </p:oleObj>
              </mc:Choice>
              <mc:Fallback>
                <p:oleObj name="Equation" r:id="rId5" imgW="1269449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2286000"/>
                        <a:ext cx="27479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67" name="Text Box 115"/>
          <p:cNvSpPr txBox="1">
            <a:spLocks noChangeArrowheads="1"/>
          </p:cNvSpPr>
          <p:nvPr/>
        </p:nvSpPr>
        <p:spPr bwMode="auto">
          <a:xfrm>
            <a:off x="2057400" y="742950"/>
            <a:ext cx="4972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B và góc C.</a:t>
            </a:r>
            <a:r>
              <a:rPr lang="vi-VN" sz="1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0492" name="Rectangle 140"/>
          <p:cNvSpPr>
            <a:spLocks noChangeArrowheads="1"/>
          </p:cNvSpPr>
          <p:nvPr/>
        </p:nvSpPr>
        <p:spPr bwMode="auto">
          <a:xfrm>
            <a:off x="4586287" y="2628900"/>
            <a:ext cx="3414713" cy="1885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0493" name="Object 141"/>
          <p:cNvGraphicFramePr>
            <a:graphicFrameLocks noChangeAspect="1"/>
          </p:cNvGraphicFramePr>
          <p:nvPr/>
        </p:nvGraphicFramePr>
        <p:xfrm>
          <a:off x="4972051" y="3143250"/>
          <a:ext cx="290869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Equation" r:id="rId7" imgW="1345616" imgH="177723" progId="Equation.DSMT4">
                  <p:embed/>
                </p:oleObj>
              </mc:Choice>
              <mc:Fallback>
                <p:oleObj name="Equation" r:id="rId7" imgW="134561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1" y="3143250"/>
                        <a:ext cx="290869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94" name="Object 142"/>
          <p:cNvGraphicFramePr>
            <a:graphicFrameLocks noChangeAspect="1"/>
          </p:cNvGraphicFramePr>
          <p:nvPr/>
        </p:nvGraphicFramePr>
        <p:xfrm>
          <a:off x="4972050" y="3886200"/>
          <a:ext cx="2992041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9" imgW="1383699" imgH="177723" progId="Equation.DSMT4">
                  <p:embed/>
                </p:oleObj>
              </mc:Choice>
              <mc:Fallback>
                <p:oleObj name="Equation" r:id="rId9" imgW="1383699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886200"/>
                        <a:ext cx="2992041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95" name="Text Box 143"/>
          <p:cNvSpPr txBox="1">
            <a:spLocks noChangeArrowheads="1"/>
          </p:cNvSpPr>
          <p:nvPr/>
        </p:nvSpPr>
        <p:spPr bwMode="auto">
          <a:xfrm>
            <a:off x="2714625" y="147161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496" name="Text Box 144"/>
          <p:cNvSpPr txBox="1">
            <a:spLocks noChangeArrowheads="1"/>
          </p:cNvSpPr>
          <p:nvPr/>
        </p:nvSpPr>
        <p:spPr bwMode="auto">
          <a:xfrm>
            <a:off x="2643188" y="215741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0497" name="Text Box 145"/>
          <p:cNvSpPr txBox="1">
            <a:spLocks noChangeArrowheads="1"/>
          </p:cNvSpPr>
          <p:nvPr/>
        </p:nvSpPr>
        <p:spPr bwMode="auto">
          <a:xfrm>
            <a:off x="2743200" y="3039666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0498" name="Text Box 146"/>
          <p:cNvSpPr txBox="1">
            <a:spLocks noChangeArrowheads="1"/>
          </p:cNvSpPr>
          <p:nvPr/>
        </p:nvSpPr>
        <p:spPr bwMode="auto">
          <a:xfrm>
            <a:off x="2843213" y="371475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74" name="图片 11269" descr="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50" y="4321418"/>
            <a:ext cx="1749190" cy="8553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591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0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04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9167 -0.03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504 L 0.09375 -0.030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7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0301 L 0.03542 0.0030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0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0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0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78 L -0.00208 0.0266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04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0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7 L 0.10833 -0.0321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78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4.81481E-6 L -0.1875 -0.03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66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0301 L 0.03542 0.003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0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10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500"/>
                                        <p:tgtEl>
                                          <p:spTgt spid="100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417 0.0238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0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0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04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0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6 L -0.19166 -0.0388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0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66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0949 L 0.1 -0.038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4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0301 L 0.03542 0.0030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00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6" dur="500"/>
                                        <p:tgtEl>
                                          <p:spTgt spid="100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00208 0.0293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0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004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0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0949 L 0.1 -0.0388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4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06 L -0.22084 -0.0416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106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9 0.00301 L 0.02291 0.0030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00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500"/>
                                        <p:tgtEl>
                                          <p:spTgt spid="10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9" dur="500"/>
                                        <p:tgtEl>
                                          <p:spTgt spid="10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1" dur="500"/>
                                        <p:tgtEl>
                                          <p:spTgt spid="100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00208 0.02939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9" dur="500"/>
                                        <p:tgtEl>
                                          <p:spTgt spid="10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1000"/>
                                        <p:tgtEl>
                                          <p:spTgt spid="10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5" dur="1000"/>
                                        <p:tgtEl>
                                          <p:spTgt spid="10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8" dur="500"/>
                                        <p:tgtEl>
                                          <p:spTgt spid="10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1000"/>
                                        <p:tgtEl>
                                          <p:spTgt spid="10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8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4" dur="1000"/>
                                        <p:tgtEl>
                                          <p:spTgt spid="10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10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10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66" grpId="0" animBg="1"/>
      <p:bldP spid="100387" grpId="0"/>
      <p:bldP spid="100388" grpId="0"/>
      <p:bldP spid="100389" grpId="0"/>
      <p:bldP spid="100392" grpId="0" animBg="1"/>
      <p:bldP spid="100423" grpId="0"/>
      <p:bldP spid="100424" grpId="0"/>
      <p:bldP spid="100424" grpId="1"/>
      <p:bldP spid="100425" grpId="0"/>
      <p:bldP spid="100439" grpId="0"/>
      <p:bldP spid="100440" grpId="0"/>
      <p:bldP spid="100440" grpId="1"/>
      <p:bldP spid="100441" grpId="0"/>
      <p:bldP spid="100442" grpId="0" animBg="1"/>
      <p:bldP spid="100443" grpId="0"/>
      <p:bldP spid="100444" grpId="0"/>
      <p:bldP spid="100445" grpId="0"/>
      <p:bldP spid="100447" grpId="0"/>
      <p:bldP spid="100448" grpId="0"/>
      <p:bldP spid="100449" grpId="0" animBg="1"/>
      <p:bldP spid="100450" grpId="0"/>
      <p:bldP spid="100451" grpId="0"/>
      <p:bldP spid="100452" grpId="0"/>
      <p:bldP spid="100453" grpId="0"/>
      <p:bldP spid="100453" grpId="1"/>
      <p:bldP spid="100455" grpId="0"/>
      <p:bldP spid="100456" grpId="0"/>
      <p:bldP spid="100456" grpId="1"/>
      <p:bldP spid="100457" grpId="0" animBg="1"/>
      <p:bldP spid="100458" grpId="0"/>
      <p:bldP spid="100459" grpId="0"/>
      <p:bldP spid="100460" grpId="0"/>
      <p:bldP spid="100461" grpId="0"/>
      <p:bldP spid="100467" grpId="0"/>
      <p:bldP spid="100492" grpId="0" animBg="1"/>
      <p:bldP spid="100495" grpId="0"/>
      <p:bldP spid="100495" grpId="1"/>
      <p:bldP spid="100495" grpId="2"/>
      <p:bldP spid="100496" grpId="0"/>
      <p:bldP spid="100496" grpId="1"/>
      <p:bldP spid="100496" grpId="2"/>
      <p:bldP spid="100497" grpId="0"/>
      <p:bldP spid="100497" grpId="1"/>
      <p:bldP spid="100497" grpId="2"/>
      <p:bldP spid="100498" grpId="0"/>
      <p:bldP spid="100498" grpId="1"/>
      <p:bldP spid="10049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44332" y="-71437"/>
            <a:ext cx="8504132" cy="62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482377" y="20587"/>
            <a:ext cx="7893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9: </a:t>
            </a:r>
            <a:r>
              <a:rPr lang="en-US" sz="1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 VỀ CẠNH VÀ </a:t>
            </a: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 </a:t>
            </a:r>
            <a:r>
              <a:rPr lang="en-US" sz="1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VUÔNG</a:t>
            </a:r>
            <a:endParaRPr lang="en-US" sz="18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143000" y="685800"/>
            <a:ext cx="6858000" cy="415498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nn-NO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vuông,</a:t>
            </a:r>
            <a:r>
              <a:rPr lang="nn-NO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4229100" y="3543300"/>
            <a:ext cx="2057400" cy="514350"/>
          </a:xfrm>
          <a:prstGeom prst="wedgeEllipseCallout">
            <a:avLst>
              <a:gd name="adj1" fmla="val -32292"/>
              <a:gd name="adj2" fmla="val -18935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Cạnh huyền</a:t>
            </a:r>
          </a:p>
        </p:txBody>
      </p:sp>
      <p:sp>
        <p:nvSpPr>
          <p:cNvPr id="103453" name="AutoShape 29"/>
          <p:cNvSpPr>
            <a:spLocks noChangeArrowheads="1"/>
          </p:cNvSpPr>
          <p:nvPr/>
        </p:nvSpPr>
        <p:spPr bwMode="auto">
          <a:xfrm>
            <a:off x="6229350" y="3543300"/>
            <a:ext cx="1771650" cy="514350"/>
          </a:xfrm>
          <a:prstGeom prst="wedgeEllipseCallout">
            <a:avLst>
              <a:gd name="adj1" fmla="val -101208"/>
              <a:gd name="adj2" fmla="val -19768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sin góc đối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2857500" y="1114425"/>
            <a:ext cx="4972050" cy="41549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góc đối </a:t>
            </a: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4529137" y="685800"/>
            <a:ext cx="34718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cạnh góc vuông bằng :</a:t>
            </a:r>
          </a:p>
        </p:txBody>
      </p:sp>
      <p:sp>
        <p:nvSpPr>
          <p:cNvPr id="7177" name="Text Box 55"/>
          <p:cNvSpPr txBox="1">
            <a:spLocks noChangeArrowheads="1"/>
          </p:cNvSpPr>
          <p:nvPr/>
        </p:nvSpPr>
        <p:spPr bwMode="auto">
          <a:xfrm>
            <a:off x="3829050" y="210026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78" name="Text Box 56"/>
          <p:cNvSpPr txBox="1">
            <a:spLocks noChangeArrowheads="1"/>
          </p:cNvSpPr>
          <p:nvPr/>
        </p:nvSpPr>
        <p:spPr bwMode="auto">
          <a:xfrm>
            <a:off x="4114800" y="210026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79" name="Text Box 57"/>
          <p:cNvSpPr txBox="1">
            <a:spLocks noChangeArrowheads="1"/>
          </p:cNvSpPr>
          <p:nvPr/>
        </p:nvSpPr>
        <p:spPr bwMode="auto">
          <a:xfrm>
            <a:off x="4443413" y="2114550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7180" name="Text Box 58"/>
          <p:cNvSpPr txBox="1">
            <a:spLocks noChangeArrowheads="1"/>
          </p:cNvSpPr>
          <p:nvPr/>
        </p:nvSpPr>
        <p:spPr bwMode="auto">
          <a:xfrm>
            <a:off x="4914900" y="2085975"/>
            <a:ext cx="85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</a:p>
        </p:txBody>
      </p:sp>
      <p:sp>
        <p:nvSpPr>
          <p:cNvPr id="7181" name="Text Box 59"/>
          <p:cNvSpPr txBox="1">
            <a:spLocks noChangeArrowheads="1"/>
          </p:cNvSpPr>
          <p:nvPr/>
        </p:nvSpPr>
        <p:spPr bwMode="auto">
          <a:xfrm>
            <a:off x="6000750" y="2085975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82" name="Text Box 60"/>
          <p:cNvSpPr txBox="1">
            <a:spLocks noChangeArrowheads="1"/>
          </p:cNvSpPr>
          <p:nvPr/>
        </p:nvSpPr>
        <p:spPr bwMode="auto">
          <a:xfrm>
            <a:off x="5672138" y="2128838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83" name="Text Box 61"/>
          <p:cNvSpPr txBox="1">
            <a:spLocks noChangeArrowheads="1"/>
          </p:cNvSpPr>
          <p:nvPr/>
        </p:nvSpPr>
        <p:spPr bwMode="auto">
          <a:xfrm>
            <a:off x="6457950" y="2085975"/>
            <a:ext cx="97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7184" name="Text Box 62"/>
          <p:cNvSpPr txBox="1">
            <a:spLocks noChangeArrowheads="1"/>
          </p:cNvSpPr>
          <p:nvPr/>
        </p:nvSpPr>
        <p:spPr bwMode="auto">
          <a:xfrm>
            <a:off x="4686300" y="2014537"/>
            <a:ext cx="34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5" name="Text Box 63"/>
          <p:cNvSpPr txBox="1">
            <a:spLocks noChangeArrowheads="1"/>
          </p:cNvSpPr>
          <p:nvPr/>
        </p:nvSpPr>
        <p:spPr bwMode="auto">
          <a:xfrm>
            <a:off x="6229350" y="2014537"/>
            <a:ext cx="34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86" name="Text Box 64"/>
          <p:cNvSpPr txBox="1">
            <a:spLocks noChangeArrowheads="1"/>
          </p:cNvSpPr>
          <p:nvPr/>
        </p:nvSpPr>
        <p:spPr bwMode="auto">
          <a:xfrm>
            <a:off x="3829050" y="2528888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87" name="Text Box 65"/>
          <p:cNvSpPr txBox="1">
            <a:spLocks noChangeArrowheads="1"/>
          </p:cNvSpPr>
          <p:nvPr/>
        </p:nvSpPr>
        <p:spPr bwMode="auto">
          <a:xfrm>
            <a:off x="4114800" y="2528888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88" name="Text Box 66"/>
          <p:cNvSpPr txBox="1">
            <a:spLocks noChangeArrowheads="1"/>
          </p:cNvSpPr>
          <p:nvPr/>
        </p:nvSpPr>
        <p:spPr bwMode="auto">
          <a:xfrm>
            <a:off x="4429125" y="2514600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9" name="Text Box 67"/>
          <p:cNvSpPr txBox="1">
            <a:spLocks noChangeArrowheads="1"/>
          </p:cNvSpPr>
          <p:nvPr/>
        </p:nvSpPr>
        <p:spPr bwMode="auto">
          <a:xfrm>
            <a:off x="4886325" y="2528888"/>
            <a:ext cx="85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sin C</a:t>
            </a:r>
          </a:p>
        </p:txBody>
      </p:sp>
      <p:sp>
        <p:nvSpPr>
          <p:cNvPr id="7190" name="Text Box 68"/>
          <p:cNvSpPr txBox="1">
            <a:spLocks noChangeArrowheads="1"/>
          </p:cNvSpPr>
          <p:nvPr/>
        </p:nvSpPr>
        <p:spPr bwMode="auto">
          <a:xfrm>
            <a:off x="6000750" y="2514600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91" name="Text Box 69"/>
          <p:cNvSpPr txBox="1">
            <a:spLocks noChangeArrowheads="1"/>
          </p:cNvSpPr>
          <p:nvPr/>
        </p:nvSpPr>
        <p:spPr bwMode="auto">
          <a:xfrm>
            <a:off x="5657850" y="2543175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92" name="Text Box 70"/>
          <p:cNvSpPr txBox="1">
            <a:spLocks noChangeArrowheads="1"/>
          </p:cNvSpPr>
          <p:nvPr/>
        </p:nvSpPr>
        <p:spPr bwMode="auto">
          <a:xfrm>
            <a:off x="6457950" y="2514600"/>
            <a:ext cx="97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7193" name="Text Box 71"/>
          <p:cNvSpPr txBox="1">
            <a:spLocks noChangeArrowheads="1"/>
          </p:cNvSpPr>
          <p:nvPr/>
        </p:nvSpPr>
        <p:spPr bwMode="auto">
          <a:xfrm>
            <a:off x="4686300" y="2443162"/>
            <a:ext cx="34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94" name="Text Box 72"/>
          <p:cNvSpPr txBox="1">
            <a:spLocks noChangeArrowheads="1"/>
          </p:cNvSpPr>
          <p:nvPr/>
        </p:nvSpPr>
        <p:spPr bwMode="auto">
          <a:xfrm>
            <a:off x="6229350" y="2443162"/>
            <a:ext cx="34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3516" name="Text Box 92"/>
          <p:cNvSpPr txBox="1">
            <a:spLocks noChangeArrowheads="1"/>
          </p:cNvSpPr>
          <p:nvPr/>
        </p:nvSpPr>
        <p:spPr bwMode="auto">
          <a:xfrm>
            <a:off x="3829050" y="210026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3517" name="Text Box 93"/>
          <p:cNvSpPr txBox="1">
            <a:spLocks noChangeArrowheads="1"/>
          </p:cNvSpPr>
          <p:nvPr/>
        </p:nvSpPr>
        <p:spPr bwMode="auto">
          <a:xfrm>
            <a:off x="3829050" y="2528888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3519" name="Text Box 95"/>
          <p:cNvSpPr txBox="1">
            <a:spLocks noChangeArrowheads="1"/>
          </p:cNvSpPr>
          <p:nvPr/>
        </p:nvSpPr>
        <p:spPr bwMode="auto">
          <a:xfrm>
            <a:off x="4443413" y="2114550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1" name="Text Box 97"/>
          <p:cNvSpPr txBox="1">
            <a:spLocks noChangeArrowheads="1"/>
          </p:cNvSpPr>
          <p:nvPr/>
        </p:nvSpPr>
        <p:spPr bwMode="auto">
          <a:xfrm>
            <a:off x="4429125" y="2514600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03522" name="Text Box 98"/>
          <p:cNvSpPr txBox="1">
            <a:spLocks noChangeArrowheads="1"/>
          </p:cNvSpPr>
          <p:nvPr/>
        </p:nvSpPr>
        <p:spPr bwMode="auto">
          <a:xfrm>
            <a:off x="4914900" y="2085975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3" name="Text Box 99"/>
          <p:cNvSpPr txBox="1">
            <a:spLocks noChangeArrowheads="1"/>
          </p:cNvSpPr>
          <p:nvPr/>
        </p:nvSpPr>
        <p:spPr bwMode="auto">
          <a:xfrm>
            <a:off x="4886325" y="252888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C </a:t>
            </a:r>
          </a:p>
        </p:txBody>
      </p:sp>
      <p:sp>
        <p:nvSpPr>
          <p:cNvPr id="103526" name="Text Box 102"/>
          <p:cNvSpPr txBox="1">
            <a:spLocks noChangeArrowheads="1"/>
          </p:cNvSpPr>
          <p:nvPr/>
        </p:nvSpPr>
        <p:spPr bwMode="auto">
          <a:xfrm>
            <a:off x="6000750" y="2514600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527" name="Text Box 103"/>
          <p:cNvSpPr txBox="1">
            <a:spLocks noChangeArrowheads="1"/>
          </p:cNvSpPr>
          <p:nvPr/>
        </p:nvSpPr>
        <p:spPr bwMode="auto">
          <a:xfrm>
            <a:off x="6000750" y="2085975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</p:txBody>
      </p:sp>
      <p:sp>
        <p:nvSpPr>
          <p:cNvPr id="103528" name="AutoShape 104"/>
          <p:cNvSpPr>
            <a:spLocks noChangeArrowheads="1"/>
          </p:cNvSpPr>
          <p:nvPr/>
        </p:nvSpPr>
        <p:spPr bwMode="auto">
          <a:xfrm>
            <a:off x="4200525" y="3543300"/>
            <a:ext cx="2057400" cy="514350"/>
          </a:xfrm>
          <a:prstGeom prst="wedgeEllipseCallout">
            <a:avLst>
              <a:gd name="adj1" fmla="val 43403"/>
              <a:gd name="adj2" fmla="val -18657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</a:p>
        </p:txBody>
      </p:sp>
      <p:sp>
        <p:nvSpPr>
          <p:cNvPr id="103529" name="Text Box 105"/>
          <p:cNvSpPr txBox="1">
            <a:spLocks noChangeArrowheads="1"/>
          </p:cNvSpPr>
          <p:nvPr/>
        </p:nvSpPr>
        <p:spPr bwMode="auto">
          <a:xfrm>
            <a:off x="6472238" y="2071688"/>
            <a:ext cx="97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</a:p>
        </p:txBody>
      </p:sp>
      <p:sp>
        <p:nvSpPr>
          <p:cNvPr id="103530" name="Text Box 106"/>
          <p:cNvSpPr txBox="1">
            <a:spLocks noChangeArrowheads="1"/>
          </p:cNvSpPr>
          <p:nvPr/>
        </p:nvSpPr>
        <p:spPr bwMode="auto">
          <a:xfrm>
            <a:off x="6472238" y="2514600"/>
            <a:ext cx="97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</a:p>
        </p:txBody>
      </p:sp>
      <p:sp>
        <p:nvSpPr>
          <p:cNvPr id="103531" name="AutoShape 107"/>
          <p:cNvSpPr>
            <a:spLocks noChangeArrowheads="1"/>
          </p:cNvSpPr>
          <p:nvPr/>
        </p:nvSpPr>
        <p:spPr bwMode="auto">
          <a:xfrm>
            <a:off x="6229350" y="3543300"/>
            <a:ext cx="1771650" cy="514350"/>
          </a:xfrm>
          <a:prstGeom prst="wedgeEllipseCallout">
            <a:avLst>
              <a:gd name="adj1" fmla="val -17338"/>
              <a:gd name="adj2" fmla="val -1837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góc kề</a:t>
            </a:r>
          </a:p>
        </p:txBody>
      </p:sp>
      <p:sp>
        <p:nvSpPr>
          <p:cNvPr id="103532" name="Text Box 108"/>
          <p:cNvSpPr txBox="1">
            <a:spLocks noChangeArrowheads="1"/>
          </p:cNvSpPr>
          <p:nvPr/>
        </p:nvSpPr>
        <p:spPr bwMode="auto">
          <a:xfrm>
            <a:off x="2857500" y="1600200"/>
            <a:ext cx="4972050" cy="41549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 góc kề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208" name="AutoShape 17"/>
          <p:cNvSpPr>
            <a:spLocks noChangeArrowheads="1"/>
          </p:cNvSpPr>
          <p:nvPr/>
        </p:nvSpPr>
        <p:spPr bwMode="auto">
          <a:xfrm>
            <a:off x="1485900" y="1200150"/>
            <a:ext cx="1257300" cy="2000250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9" name="Text Box 18"/>
          <p:cNvSpPr txBox="1">
            <a:spLocks noChangeArrowheads="1"/>
          </p:cNvSpPr>
          <p:nvPr/>
        </p:nvSpPr>
        <p:spPr bwMode="auto">
          <a:xfrm>
            <a:off x="1200150" y="3057525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210" name="Text Box 19"/>
          <p:cNvSpPr txBox="1">
            <a:spLocks noChangeArrowheads="1"/>
          </p:cNvSpPr>
          <p:nvPr/>
        </p:nvSpPr>
        <p:spPr bwMode="auto">
          <a:xfrm>
            <a:off x="1185863" y="1071563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11" name="Text Box 20"/>
          <p:cNvSpPr txBox="1">
            <a:spLocks noChangeArrowheads="1"/>
          </p:cNvSpPr>
          <p:nvPr/>
        </p:nvSpPr>
        <p:spPr bwMode="auto">
          <a:xfrm>
            <a:off x="2743200" y="3028950"/>
            <a:ext cx="342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212" name="Arc 21"/>
          <p:cNvSpPr>
            <a:spLocks/>
          </p:cNvSpPr>
          <p:nvPr/>
        </p:nvSpPr>
        <p:spPr bwMode="auto">
          <a:xfrm rot="-4953812">
            <a:off x="2387798" y="2836664"/>
            <a:ext cx="348854" cy="400050"/>
          </a:xfrm>
          <a:custGeom>
            <a:avLst/>
            <a:gdLst>
              <a:gd name="T0" fmla="*/ 0 w 18801"/>
              <a:gd name="T1" fmla="*/ 2303893 h 21600"/>
              <a:gd name="T2" fmla="*/ 284697435 w 18801"/>
              <a:gd name="T3" fmla="*/ 110683957 h 21600"/>
              <a:gd name="T4" fmla="*/ 38886091 w 18801"/>
              <a:gd name="T5" fmla="*/ 325275642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213" name="Arc 22"/>
          <p:cNvSpPr>
            <a:spLocks/>
          </p:cNvSpPr>
          <p:nvPr/>
        </p:nvSpPr>
        <p:spPr bwMode="auto">
          <a:xfrm rot="7715479">
            <a:off x="1395413" y="1300163"/>
            <a:ext cx="316706" cy="376238"/>
          </a:xfrm>
          <a:custGeom>
            <a:avLst/>
            <a:gdLst>
              <a:gd name="T0" fmla="*/ 110103395 w 17116"/>
              <a:gd name="T1" fmla="*/ 0 h 20317"/>
              <a:gd name="T2" fmla="*/ 257028672 w 17116"/>
              <a:gd name="T3" fmla="*/ 107508580 h 20317"/>
              <a:gd name="T4" fmla="*/ 0 w 17116"/>
              <a:gd name="T5" fmla="*/ 305832255 h 20317"/>
              <a:gd name="T6" fmla="*/ 0 60000 65536"/>
              <a:gd name="T7" fmla="*/ 0 60000 65536"/>
              <a:gd name="T8" fmla="*/ 0 60000 65536"/>
              <a:gd name="T9" fmla="*/ 0 w 17116"/>
              <a:gd name="T10" fmla="*/ 0 h 20317"/>
              <a:gd name="T11" fmla="*/ 17116 w 17116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16" h="20317" fill="none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 extrusionOk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grpSp>
        <p:nvGrpSpPr>
          <p:cNvPr id="7214" name="Group 23"/>
          <p:cNvGrpSpPr>
            <a:grpSpLocks/>
          </p:cNvGrpSpPr>
          <p:nvPr/>
        </p:nvGrpSpPr>
        <p:grpSpPr bwMode="auto">
          <a:xfrm>
            <a:off x="1485900" y="2971800"/>
            <a:ext cx="228600" cy="228600"/>
            <a:chOff x="720" y="1584"/>
            <a:chExt cx="192" cy="192"/>
          </a:xfrm>
        </p:grpSpPr>
        <p:sp>
          <p:nvSpPr>
            <p:cNvPr id="7222" name="Line 24"/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223" name="Line 25"/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7215" name="Text Box 26"/>
          <p:cNvSpPr txBox="1">
            <a:spLocks noChangeArrowheads="1"/>
          </p:cNvSpPr>
          <p:nvPr/>
        </p:nvSpPr>
        <p:spPr bwMode="auto">
          <a:xfrm>
            <a:off x="1163241" y="199072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216" name="Text Box 27"/>
          <p:cNvSpPr txBox="1">
            <a:spLocks noChangeArrowheads="1"/>
          </p:cNvSpPr>
          <p:nvPr/>
        </p:nvSpPr>
        <p:spPr bwMode="auto">
          <a:xfrm>
            <a:off x="1968104" y="314325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217" name="Text Box 28"/>
          <p:cNvSpPr txBox="1">
            <a:spLocks noChangeArrowheads="1"/>
          </p:cNvSpPr>
          <p:nvPr/>
        </p:nvSpPr>
        <p:spPr bwMode="auto">
          <a:xfrm>
            <a:off x="2171700" y="198001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3525" name="AutoShape 101"/>
          <p:cNvSpPr>
            <a:spLocks noChangeArrowheads="1"/>
          </p:cNvSpPr>
          <p:nvPr/>
        </p:nvSpPr>
        <p:spPr bwMode="auto">
          <a:xfrm>
            <a:off x="2457450" y="3429000"/>
            <a:ext cx="1714500" cy="800100"/>
          </a:xfrm>
          <a:prstGeom prst="wedgeEllipseCallout">
            <a:avLst>
              <a:gd name="adj1" fmla="val 32083"/>
              <a:gd name="adj2" fmla="val -123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</a:t>
            </a:r>
          </a:p>
        </p:txBody>
      </p:sp>
      <p:sp>
        <p:nvSpPr>
          <p:cNvPr id="103552" name="Rectangle 128"/>
          <p:cNvSpPr>
            <a:spLocks noChangeArrowheads="1"/>
          </p:cNvSpPr>
          <p:nvPr/>
        </p:nvSpPr>
        <p:spPr bwMode="auto">
          <a:xfrm>
            <a:off x="3786187" y="3028950"/>
            <a:ext cx="3414713" cy="18859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3553" name="Object 129"/>
          <p:cNvGraphicFramePr>
            <a:graphicFrameLocks noChangeAspect="1"/>
          </p:cNvGraphicFramePr>
          <p:nvPr/>
        </p:nvGraphicFramePr>
        <p:xfrm>
          <a:off x="3918347" y="3400425"/>
          <a:ext cx="290869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3" imgW="1345616" imgH="177723" progId="Equation.DSMT4">
                  <p:embed/>
                </p:oleObj>
              </mc:Choice>
              <mc:Fallback>
                <p:oleObj name="Equation" r:id="rId3" imgW="134561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347" y="3400425"/>
                        <a:ext cx="290869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4" name="Object 130"/>
          <p:cNvGraphicFramePr>
            <a:graphicFrameLocks noChangeAspect="1"/>
          </p:cNvGraphicFramePr>
          <p:nvPr/>
        </p:nvGraphicFramePr>
        <p:xfrm>
          <a:off x="3890963" y="4143376"/>
          <a:ext cx="2992041" cy="40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5" imgW="1383699" imgH="177723" progId="Equation.DSMT4">
                  <p:embed/>
                </p:oleObj>
              </mc:Choice>
              <mc:Fallback>
                <p:oleObj name="Equation" r:id="rId5" imgW="1383699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4143376"/>
                        <a:ext cx="2992041" cy="403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11269" descr="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8" y="4303930"/>
            <a:ext cx="1749190" cy="8553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26852489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3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20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3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3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20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2000"/>
                                        <p:tgtEl>
                                          <p:spTgt spid="1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0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2000"/>
                                        <p:tgtEl>
                                          <p:spTgt spid="10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2000"/>
                                        <p:tgtEl>
                                          <p:spTgt spid="10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  <p:bldP spid="103437" grpId="1" animBg="1"/>
      <p:bldP spid="103453" grpId="0" animBg="1"/>
      <p:bldP spid="103453" grpId="1" animBg="1"/>
      <p:bldP spid="103453" grpId="2" animBg="1"/>
      <p:bldP spid="103455" grpId="0" animBg="1"/>
      <p:bldP spid="103516" grpId="0"/>
      <p:bldP spid="103516" grpId="1"/>
      <p:bldP spid="103516" grpId="2"/>
      <p:bldP spid="103517" grpId="0" build="allAtOnce"/>
      <p:bldP spid="103517" grpId="1" build="allAtOnce"/>
      <p:bldP spid="103519" grpId="0"/>
      <p:bldP spid="103521" grpId="0"/>
      <p:bldP spid="103522" grpId="0"/>
      <p:bldP spid="103522" grpId="1"/>
      <p:bldP spid="103523" grpId="0"/>
      <p:bldP spid="103523" grpId="1"/>
      <p:bldP spid="103526" grpId="0"/>
      <p:bldP spid="103527" grpId="0"/>
      <p:bldP spid="103528" grpId="0" animBg="1"/>
      <p:bldP spid="103528" grpId="1" animBg="1"/>
      <p:bldP spid="103528" grpId="2" animBg="1"/>
      <p:bldP spid="103529" grpId="0"/>
      <p:bldP spid="103529" grpId="1"/>
      <p:bldP spid="103530" grpId="0"/>
      <p:bldP spid="103530" grpId="1"/>
      <p:bldP spid="103531" grpId="0" animBg="1"/>
      <p:bldP spid="103531" grpId="1" animBg="1"/>
      <p:bldP spid="103532" grpId="0" animBg="1"/>
      <p:bldP spid="103525" grpId="0" animBg="1"/>
      <p:bldP spid="103525" grpId="1" animBg="1"/>
      <p:bldP spid="1035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0"/>
          <p:cNvGrpSpPr>
            <a:grpSpLocks/>
          </p:cNvGrpSpPr>
          <p:nvPr/>
        </p:nvGrpSpPr>
        <p:grpSpPr bwMode="auto">
          <a:xfrm>
            <a:off x="1143000" y="2000250"/>
            <a:ext cx="2000250" cy="2644378"/>
            <a:chOff x="288" y="528"/>
            <a:chExt cx="1680" cy="2221"/>
          </a:xfrm>
        </p:grpSpPr>
        <p:grpSp>
          <p:nvGrpSpPr>
            <p:cNvPr id="8230" name="Group 61"/>
            <p:cNvGrpSpPr>
              <a:grpSpLocks/>
            </p:cNvGrpSpPr>
            <p:nvPr/>
          </p:nvGrpSpPr>
          <p:grpSpPr bwMode="auto">
            <a:xfrm>
              <a:off x="288" y="528"/>
              <a:ext cx="1680" cy="2134"/>
              <a:chOff x="288" y="192"/>
              <a:chExt cx="1680" cy="2134"/>
            </a:xfrm>
          </p:grpSpPr>
          <p:grpSp>
            <p:nvGrpSpPr>
              <p:cNvPr id="8234" name="Group 62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134"/>
                <a:chOff x="288" y="192"/>
                <a:chExt cx="1680" cy="2134"/>
              </a:xfrm>
            </p:grpSpPr>
            <p:sp>
              <p:nvSpPr>
                <p:cNvPr id="8240" name="AutoShape 63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/>
                </a:p>
              </p:txBody>
            </p:sp>
            <p:sp>
              <p:nvSpPr>
                <p:cNvPr id="824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824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8243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>
                      <a:latin typeface=".VnTime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8235" name="Arc 67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8236" name="Arc 68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8237" name="Group 69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8238" name="Line 70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8239" name="Line 71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sp>
          <p:nvSpPr>
            <p:cNvPr id="8231" name="Text Box 72"/>
            <p:cNvSpPr txBox="1">
              <a:spLocks noChangeArrowheads="1"/>
            </p:cNvSpPr>
            <p:nvPr/>
          </p:nvSpPr>
          <p:spPr bwMode="auto">
            <a:xfrm>
              <a:off x="305" y="1432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VNI-Times" pitchFamily="2" charset="0"/>
                </a:rPr>
                <a:t>c</a:t>
              </a:r>
            </a:p>
          </p:txBody>
        </p:sp>
        <p:sp>
          <p:nvSpPr>
            <p:cNvPr id="8232" name="Text Box 73"/>
            <p:cNvSpPr txBox="1">
              <a:spLocks noChangeArrowheads="1"/>
            </p:cNvSpPr>
            <p:nvPr/>
          </p:nvSpPr>
          <p:spPr bwMode="auto">
            <a:xfrm>
              <a:off x="981" y="2400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VNI-Times" pitchFamily="2" charset="0"/>
                </a:rPr>
                <a:t>b</a:t>
              </a:r>
            </a:p>
          </p:txBody>
        </p:sp>
        <p:sp>
          <p:nvSpPr>
            <p:cNvPr id="8233" name="Text Box 74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886941" y="291153"/>
            <a:ext cx="6858000" cy="415498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nn-NO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</a:t>
            </a:r>
            <a:r>
              <a:rPr lang="en-US" altLang="en-US" sz="2100" b="1">
                <a:latin typeface="VNI-Times" pitchFamily="2" charset="0"/>
                <a:cs typeface="Arial" panose="020B0604020202020204" pitchFamily="34" charset="0"/>
              </a:rPr>
              <a:t>,</a:t>
            </a: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5829300" y="4457700"/>
            <a:ext cx="2000250" cy="514350"/>
          </a:xfrm>
          <a:prstGeom prst="wedgeEllipseCallout">
            <a:avLst>
              <a:gd name="adj1" fmla="val -71069"/>
              <a:gd name="adj2" fmla="val -1643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tang góc đối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81236" y="914400"/>
            <a:ext cx="4914900" cy="415498"/>
          </a:xfrm>
          <a:prstGeom prst="rect">
            <a:avLst/>
          </a:prstGeom>
          <a:solidFill>
            <a:srgbClr val="66FFFF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VNI-Times" pitchFamily="2" charset="0"/>
                <a:cs typeface="Arial" panose="020B0604020202020204" pitchFamily="34" charset="0"/>
              </a:rPr>
              <a:t>a)</a:t>
            </a: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1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vi-VN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góc đối </a:t>
            </a:r>
            <a:endParaRPr lang="en-US" altLang="en-US" sz="2100" b="1">
              <a:solidFill>
                <a:srgbClr val="0000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273078" y="291153"/>
            <a:ext cx="34718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108589" name="AutoShape 45"/>
          <p:cNvSpPr>
            <a:spLocks noChangeArrowheads="1"/>
          </p:cNvSpPr>
          <p:nvPr/>
        </p:nvSpPr>
        <p:spPr bwMode="auto">
          <a:xfrm>
            <a:off x="2514600" y="4343400"/>
            <a:ext cx="1714500" cy="800100"/>
          </a:xfrm>
          <a:prstGeom prst="wedgeEllipseCallout">
            <a:avLst>
              <a:gd name="adj1" fmla="val 40417"/>
              <a:gd name="adj2" fmla="val -11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Cạnh góc vuông</a:t>
            </a:r>
          </a:p>
        </p:txBody>
      </p:sp>
      <p:sp>
        <p:nvSpPr>
          <p:cNvPr id="108595" name="AutoShape 51"/>
          <p:cNvSpPr>
            <a:spLocks noChangeArrowheads="1"/>
          </p:cNvSpPr>
          <p:nvPr/>
        </p:nvSpPr>
        <p:spPr bwMode="auto">
          <a:xfrm>
            <a:off x="5886450" y="4457700"/>
            <a:ext cx="1885950" cy="514350"/>
          </a:xfrm>
          <a:prstGeom prst="wedgeEllipseCallout">
            <a:avLst>
              <a:gd name="adj1" fmla="val -1894"/>
              <a:gd name="adj2" fmla="val -194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cot góc kề</a:t>
            </a:r>
          </a:p>
        </p:txBody>
      </p:sp>
      <p:sp>
        <p:nvSpPr>
          <p:cNvPr id="8203" name="Text Box 52"/>
          <p:cNvSpPr txBox="1">
            <a:spLocks noChangeArrowheads="1"/>
          </p:cNvSpPr>
          <p:nvPr/>
        </p:nvSpPr>
        <p:spPr bwMode="auto">
          <a:xfrm>
            <a:off x="932557" y="1513711"/>
            <a:ext cx="4914900" cy="415498"/>
          </a:xfrm>
          <a:prstGeom prst="rect">
            <a:avLst/>
          </a:prstGeom>
          <a:solidFill>
            <a:srgbClr val="66FFFF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en-US" sz="21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 góc kề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04" name="Text Box 27"/>
          <p:cNvSpPr txBox="1">
            <a:spLocks noChangeArrowheads="1"/>
          </p:cNvSpPr>
          <p:nvPr/>
        </p:nvSpPr>
        <p:spPr bwMode="auto">
          <a:xfrm>
            <a:off x="6100763" y="3000375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c</a:t>
            </a:r>
          </a:p>
        </p:txBody>
      </p:sp>
      <p:sp>
        <p:nvSpPr>
          <p:cNvPr id="8205" name="Text Box 28"/>
          <p:cNvSpPr txBox="1">
            <a:spLocks noChangeArrowheads="1"/>
          </p:cNvSpPr>
          <p:nvPr/>
        </p:nvSpPr>
        <p:spPr bwMode="auto">
          <a:xfrm>
            <a:off x="6543675" y="3000375"/>
            <a:ext cx="107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  <a:latin typeface="VNI-Times" pitchFamily="2" charset="0"/>
              </a:rPr>
              <a:t>cot C</a:t>
            </a:r>
          </a:p>
        </p:txBody>
      </p:sp>
      <p:sp>
        <p:nvSpPr>
          <p:cNvPr id="8206" name="Text Box 29"/>
          <p:cNvSpPr txBox="1">
            <a:spLocks noChangeArrowheads="1"/>
          </p:cNvSpPr>
          <p:nvPr/>
        </p:nvSpPr>
        <p:spPr bwMode="auto">
          <a:xfrm>
            <a:off x="6329363" y="2914650"/>
            <a:ext cx="34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VNI-Times" pitchFamily="2" charset="0"/>
              </a:rPr>
              <a:t>.</a:t>
            </a:r>
          </a:p>
        </p:txBody>
      </p:sp>
      <p:sp>
        <p:nvSpPr>
          <p:cNvPr id="8207" name="Text Box 53"/>
          <p:cNvSpPr txBox="1">
            <a:spLocks noChangeArrowheads="1"/>
          </p:cNvSpPr>
          <p:nvPr/>
        </p:nvSpPr>
        <p:spPr bwMode="auto">
          <a:xfrm>
            <a:off x="3943350" y="301466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b</a:t>
            </a:r>
          </a:p>
        </p:txBody>
      </p:sp>
      <p:sp>
        <p:nvSpPr>
          <p:cNvPr id="8208" name="Text Box 54"/>
          <p:cNvSpPr txBox="1">
            <a:spLocks noChangeArrowheads="1"/>
          </p:cNvSpPr>
          <p:nvPr/>
        </p:nvSpPr>
        <p:spPr bwMode="auto">
          <a:xfrm>
            <a:off x="4229100" y="301466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=</a:t>
            </a:r>
          </a:p>
        </p:txBody>
      </p:sp>
      <p:sp>
        <p:nvSpPr>
          <p:cNvPr id="8209" name="Text Box 55"/>
          <p:cNvSpPr txBox="1">
            <a:spLocks noChangeArrowheads="1"/>
          </p:cNvSpPr>
          <p:nvPr/>
        </p:nvSpPr>
        <p:spPr bwMode="auto">
          <a:xfrm>
            <a:off x="4543425" y="3000375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c </a:t>
            </a:r>
          </a:p>
        </p:txBody>
      </p:sp>
      <p:sp>
        <p:nvSpPr>
          <p:cNvPr id="8210" name="Text Box 56"/>
          <p:cNvSpPr txBox="1">
            <a:spLocks noChangeArrowheads="1"/>
          </p:cNvSpPr>
          <p:nvPr/>
        </p:nvSpPr>
        <p:spPr bwMode="auto">
          <a:xfrm>
            <a:off x="4986337" y="3000375"/>
            <a:ext cx="1014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  <a:latin typeface="VNI-Times" pitchFamily="2" charset="0"/>
              </a:rPr>
              <a:t>tan B</a:t>
            </a:r>
          </a:p>
        </p:txBody>
      </p:sp>
      <p:sp>
        <p:nvSpPr>
          <p:cNvPr id="8211" name="Text Box 57"/>
          <p:cNvSpPr txBox="1">
            <a:spLocks noChangeArrowheads="1"/>
          </p:cNvSpPr>
          <p:nvPr/>
        </p:nvSpPr>
        <p:spPr bwMode="auto">
          <a:xfrm>
            <a:off x="5743575" y="3028950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=</a:t>
            </a:r>
          </a:p>
        </p:txBody>
      </p:sp>
      <p:sp>
        <p:nvSpPr>
          <p:cNvPr id="8212" name="Text Box 58"/>
          <p:cNvSpPr txBox="1">
            <a:spLocks noChangeArrowheads="1"/>
          </p:cNvSpPr>
          <p:nvPr/>
        </p:nvSpPr>
        <p:spPr bwMode="auto">
          <a:xfrm>
            <a:off x="4757738" y="2928937"/>
            <a:ext cx="34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VNI-Times" pitchFamily="2" charset="0"/>
              </a:rPr>
              <a:t>.</a:t>
            </a:r>
          </a:p>
        </p:txBody>
      </p:sp>
      <p:sp>
        <p:nvSpPr>
          <p:cNvPr id="108603" name="Text Box 59"/>
          <p:cNvSpPr txBox="1">
            <a:spLocks noChangeArrowheads="1"/>
          </p:cNvSpPr>
          <p:nvPr/>
        </p:nvSpPr>
        <p:spPr bwMode="auto">
          <a:xfrm>
            <a:off x="2171700" y="2057400"/>
            <a:ext cx="5829300" cy="41549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VNI-Times" pitchFamily="2" charset="0"/>
                <a:cs typeface="Arial" panose="020B0604020202020204" pitchFamily="34" charset="0"/>
              </a:rPr>
              <a:t>b)</a:t>
            </a: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1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vi-VN" sz="2100" b="1">
                <a:solidFill>
                  <a:srgbClr val="000099"/>
                </a:solidFill>
                <a:latin typeface="Times New Roman" panose="02020603050405020304" pitchFamily="18" charset="0"/>
              </a:rPr>
              <a:t>Cạnh góc vuông kia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nhân với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3333FF"/>
                </a:solidFill>
                <a:latin typeface="Times New Roman" panose="02020603050405020304" pitchFamily="18" charset="0"/>
              </a:rPr>
              <a:t>tang góc đối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100" b="1">
              <a:solidFill>
                <a:srgbClr val="0000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08619" name="Text Box 75"/>
          <p:cNvSpPr txBox="1">
            <a:spLocks noChangeArrowheads="1"/>
          </p:cNvSpPr>
          <p:nvPr/>
        </p:nvSpPr>
        <p:spPr bwMode="auto">
          <a:xfrm>
            <a:off x="2171700" y="2500312"/>
            <a:ext cx="5829300" cy="41549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en-US" sz="2100" b="1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100" b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</a:rPr>
              <a:t>Cạnh góc vuông kia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nhân với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FF3300"/>
                </a:solidFill>
                <a:latin typeface="Times New Roman" panose="02020603050405020304" pitchFamily="18" charset="0"/>
              </a:rPr>
              <a:t>cotang góc kề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215" name="Text Box 78"/>
          <p:cNvSpPr txBox="1">
            <a:spLocks noChangeArrowheads="1"/>
          </p:cNvSpPr>
          <p:nvPr/>
        </p:nvSpPr>
        <p:spPr bwMode="auto">
          <a:xfrm>
            <a:off x="6100763" y="3514725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b</a:t>
            </a:r>
          </a:p>
        </p:txBody>
      </p:sp>
      <p:sp>
        <p:nvSpPr>
          <p:cNvPr id="8216" name="Text Box 79"/>
          <p:cNvSpPr txBox="1">
            <a:spLocks noChangeArrowheads="1"/>
          </p:cNvSpPr>
          <p:nvPr/>
        </p:nvSpPr>
        <p:spPr bwMode="auto">
          <a:xfrm>
            <a:off x="6543675" y="3514725"/>
            <a:ext cx="107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  <a:latin typeface="VNI-Times" pitchFamily="2" charset="0"/>
              </a:rPr>
              <a:t>cot B</a:t>
            </a:r>
          </a:p>
        </p:txBody>
      </p:sp>
      <p:sp>
        <p:nvSpPr>
          <p:cNvPr id="8217" name="Text Box 80"/>
          <p:cNvSpPr txBox="1">
            <a:spLocks noChangeArrowheads="1"/>
          </p:cNvSpPr>
          <p:nvPr/>
        </p:nvSpPr>
        <p:spPr bwMode="auto">
          <a:xfrm>
            <a:off x="6329363" y="3429000"/>
            <a:ext cx="34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VNI-Times" pitchFamily="2" charset="0"/>
              </a:rPr>
              <a:t>.</a:t>
            </a:r>
          </a:p>
        </p:txBody>
      </p:sp>
      <p:sp>
        <p:nvSpPr>
          <p:cNvPr id="8218" name="Text Box 81"/>
          <p:cNvSpPr txBox="1">
            <a:spLocks noChangeArrowheads="1"/>
          </p:cNvSpPr>
          <p:nvPr/>
        </p:nvSpPr>
        <p:spPr bwMode="auto">
          <a:xfrm>
            <a:off x="3943350" y="352901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c</a:t>
            </a:r>
          </a:p>
        </p:txBody>
      </p:sp>
      <p:sp>
        <p:nvSpPr>
          <p:cNvPr id="8219" name="Text Box 82"/>
          <p:cNvSpPr txBox="1">
            <a:spLocks noChangeArrowheads="1"/>
          </p:cNvSpPr>
          <p:nvPr/>
        </p:nvSpPr>
        <p:spPr bwMode="auto">
          <a:xfrm>
            <a:off x="4229100" y="352901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=</a:t>
            </a:r>
          </a:p>
        </p:txBody>
      </p:sp>
      <p:sp>
        <p:nvSpPr>
          <p:cNvPr id="8220" name="Text Box 83"/>
          <p:cNvSpPr txBox="1">
            <a:spLocks noChangeArrowheads="1"/>
          </p:cNvSpPr>
          <p:nvPr/>
        </p:nvSpPr>
        <p:spPr bwMode="auto">
          <a:xfrm>
            <a:off x="4543425" y="3514725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b </a:t>
            </a:r>
          </a:p>
        </p:txBody>
      </p:sp>
      <p:sp>
        <p:nvSpPr>
          <p:cNvPr id="8221" name="Text Box 84"/>
          <p:cNvSpPr txBox="1">
            <a:spLocks noChangeArrowheads="1"/>
          </p:cNvSpPr>
          <p:nvPr/>
        </p:nvSpPr>
        <p:spPr bwMode="auto">
          <a:xfrm>
            <a:off x="4986337" y="3514725"/>
            <a:ext cx="1014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  <a:latin typeface="VNI-Times" pitchFamily="2" charset="0"/>
              </a:rPr>
              <a:t>tan C</a:t>
            </a:r>
          </a:p>
        </p:txBody>
      </p:sp>
      <p:sp>
        <p:nvSpPr>
          <p:cNvPr id="8222" name="Text Box 85"/>
          <p:cNvSpPr txBox="1">
            <a:spLocks noChangeArrowheads="1"/>
          </p:cNvSpPr>
          <p:nvPr/>
        </p:nvSpPr>
        <p:spPr bwMode="auto">
          <a:xfrm>
            <a:off x="5743575" y="3543300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=</a:t>
            </a:r>
          </a:p>
        </p:txBody>
      </p:sp>
      <p:sp>
        <p:nvSpPr>
          <p:cNvPr id="8223" name="Text Box 86"/>
          <p:cNvSpPr txBox="1">
            <a:spLocks noChangeArrowheads="1"/>
          </p:cNvSpPr>
          <p:nvPr/>
        </p:nvSpPr>
        <p:spPr bwMode="auto">
          <a:xfrm>
            <a:off x="4772025" y="3443287"/>
            <a:ext cx="3429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VNI-Times" pitchFamily="2" charset="0"/>
              </a:rPr>
              <a:t>.</a:t>
            </a:r>
          </a:p>
        </p:txBody>
      </p:sp>
      <p:sp>
        <p:nvSpPr>
          <p:cNvPr id="108631" name="Text Box 87"/>
          <p:cNvSpPr txBox="1">
            <a:spLocks noChangeArrowheads="1"/>
          </p:cNvSpPr>
          <p:nvPr/>
        </p:nvSpPr>
        <p:spPr bwMode="auto">
          <a:xfrm>
            <a:off x="3943350" y="301466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32" name="Text Box 88"/>
          <p:cNvSpPr txBox="1">
            <a:spLocks noChangeArrowheads="1"/>
          </p:cNvSpPr>
          <p:nvPr/>
        </p:nvSpPr>
        <p:spPr bwMode="auto">
          <a:xfrm>
            <a:off x="3943350" y="3529013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3" name="AutoShape 89"/>
          <p:cNvSpPr>
            <a:spLocks noChangeArrowheads="1"/>
          </p:cNvSpPr>
          <p:nvPr/>
        </p:nvSpPr>
        <p:spPr bwMode="auto">
          <a:xfrm>
            <a:off x="4171950" y="4343400"/>
            <a:ext cx="1714500" cy="800100"/>
          </a:xfrm>
          <a:prstGeom prst="wedgeEllipseCallout">
            <a:avLst>
              <a:gd name="adj1" fmla="val -19583"/>
              <a:gd name="adj2" fmla="val -1145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VNI-Times" pitchFamily="2" charset="0"/>
              </a:rPr>
              <a:t>Caïnh goùc vuoâng kia</a:t>
            </a:r>
          </a:p>
        </p:txBody>
      </p:sp>
      <p:sp>
        <p:nvSpPr>
          <p:cNvPr id="108638" name="Text Box 94"/>
          <p:cNvSpPr txBox="1">
            <a:spLocks noChangeArrowheads="1"/>
          </p:cNvSpPr>
          <p:nvPr/>
        </p:nvSpPr>
        <p:spPr bwMode="auto">
          <a:xfrm>
            <a:off x="6100763" y="3000375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9" name="Text Box 95"/>
          <p:cNvSpPr txBox="1">
            <a:spLocks noChangeArrowheads="1"/>
          </p:cNvSpPr>
          <p:nvPr/>
        </p:nvSpPr>
        <p:spPr bwMode="auto">
          <a:xfrm>
            <a:off x="6100763" y="3514725"/>
            <a:ext cx="34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43" name="AutoShape 99"/>
          <p:cNvSpPr>
            <a:spLocks noChangeArrowheads="1"/>
          </p:cNvSpPr>
          <p:nvPr/>
        </p:nvSpPr>
        <p:spPr bwMode="auto">
          <a:xfrm>
            <a:off x="4171950" y="4343400"/>
            <a:ext cx="1714500" cy="800100"/>
          </a:xfrm>
          <a:prstGeom prst="wedgeEllipseCallout">
            <a:avLst>
              <a:gd name="adj1" fmla="val 71250"/>
              <a:gd name="adj2" fmla="val -12708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Cạnh góc vuông kia</a:t>
            </a:r>
          </a:p>
        </p:txBody>
      </p:sp>
      <p:pic>
        <p:nvPicPr>
          <p:cNvPr id="52" name="图片 11269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05" y="4356497"/>
            <a:ext cx="1749190" cy="8553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2277651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  <p:bldP spid="108589" grpId="0" animBg="1"/>
      <p:bldP spid="108589" grpId="1" animBg="1"/>
      <p:bldP spid="108595" grpId="0" animBg="1"/>
      <p:bldP spid="108595" grpId="1" animBg="1"/>
      <p:bldP spid="108603" grpId="0" animBg="1"/>
      <p:bldP spid="108619" grpId="0" animBg="1"/>
      <p:bldP spid="108631" grpId="0"/>
      <p:bldP spid="108632" grpId="0"/>
      <p:bldP spid="108633" grpId="0" animBg="1"/>
      <p:bldP spid="108633" grpId="1" animBg="1"/>
      <p:bldP spid="108638" grpId="0"/>
      <p:bldP spid="108639" grpId="0"/>
      <p:bldP spid="108643" grpId="0" animBg="1"/>
      <p:bldP spid="1086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428750" y="1257300"/>
            <a:ext cx="1600200" cy="1973282"/>
            <a:chOff x="288" y="528"/>
            <a:chExt cx="1680" cy="2373"/>
          </a:xfrm>
        </p:grpSpPr>
        <p:grpSp>
          <p:nvGrpSpPr>
            <p:cNvPr id="9233" name="Group 3"/>
            <p:cNvGrpSpPr>
              <a:grpSpLocks/>
            </p:cNvGrpSpPr>
            <p:nvPr/>
          </p:nvGrpSpPr>
          <p:grpSpPr bwMode="auto">
            <a:xfrm>
              <a:off x="288" y="528"/>
              <a:ext cx="1680" cy="2268"/>
              <a:chOff x="288" y="192"/>
              <a:chExt cx="1680" cy="2268"/>
            </a:xfrm>
          </p:grpSpPr>
          <p:grpSp>
            <p:nvGrpSpPr>
              <p:cNvPr id="9237" name="Group 4"/>
              <p:cNvGrpSpPr>
                <a:grpSpLocks/>
              </p:cNvGrpSpPr>
              <p:nvPr/>
            </p:nvGrpSpPr>
            <p:grpSpPr bwMode="auto">
              <a:xfrm>
                <a:off x="288" y="192"/>
                <a:ext cx="1680" cy="2268"/>
                <a:chOff x="288" y="192"/>
                <a:chExt cx="1680" cy="2268"/>
              </a:xfrm>
            </p:grpSpPr>
            <p:sp>
              <p:nvSpPr>
                <p:cNvPr id="9243" name="AutoShape 5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8" y="2016"/>
                  <a:ext cx="288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92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8" y="192"/>
                  <a:ext cx="288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924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680" y="1968"/>
                  <a:ext cx="288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sp>
            <p:nvSpPr>
              <p:cNvPr id="9238" name="Arc 9"/>
              <p:cNvSpPr>
                <a:spLocks/>
              </p:cNvSpPr>
              <p:nvPr/>
            </p:nvSpPr>
            <p:spPr bwMode="auto">
              <a:xfrm rot="-4953812">
                <a:off x="1333" y="1807"/>
                <a:ext cx="293" cy="336"/>
              </a:xfrm>
              <a:custGeom>
                <a:avLst/>
                <a:gdLst>
                  <a:gd name="T0" fmla="*/ 0 w 18801"/>
                  <a:gd name="T1" fmla="*/ 0 h 21600"/>
                  <a:gd name="T2" fmla="*/ 0 w 18801"/>
                  <a:gd name="T3" fmla="*/ 0 h 21600"/>
                  <a:gd name="T4" fmla="*/ 0 w 1880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801"/>
                  <a:gd name="T10" fmla="*/ 0 h 21600"/>
                  <a:gd name="T11" fmla="*/ 18801 w 1880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01" h="21600" fill="none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 extrusionOk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239" name="Arc 10"/>
              <p:cNvSpPr>
                <a:spLocks/>
              </p:cNvSpPr>
              <p:nvPr/>
            </p:nvSpPr>
            <p:spPr bwMode="auto">
              <a:xfrm rot="7715479">
                <a:off x="500" y="516"/>
                <a:ext cx="266" cy="316"/>
              </a:xfrm>
              <a:custGeom>
                <a:avLst/>
                <a:gdLst>
                  <a:gd name="T0" fmla="*/ 0 w 17116"/>
                  <a:gd name="T1" fmla="*/ 0 h 20317"/>
                  <a:gd name="T2" fmla="*/ 0 w 17116"/>
                  <a:gd name="T3" fmla="*/ 0 h 20317"/>
                  <a:gd name="T4" fmla="*/ 0 w 17116"/>
                  <a:gd name="T5" fmla="*/ 0 h 20317"/>
                  <a:gd name="T6" fmla="*/ 0 60000 65536"/>
                  <a:gd name="T7" fmla="*/ 0 60000 65536"/>
                  <a:gd name="T8" fmla="*/ 0 60000 65536"/>
                  <a:gd name="T9" fmla="*/ 0 w 17116"/>
                  <a:gd name="T10" fmla="*/ 0 h 20317"/>
                  <a:gd name="T11" fmla="*/ 17116 w 17116"/>
                  <a:gd name="T12" fmla="*/ 20317 h 20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16" h="20317" fill="none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 extrusionOk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9240" name="Group 11"/>
              <p:cNvGrpSpPr>
                <a:grpSpLocks/>
              </p:cNvGrpSpPr>
              <p:nvPr/>
            </p:nvGrpSpPr>
            <p:grpSpPr bwMode="auto"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9241" name="Line 12"/>
                <p:cNvSpPr>
                  <a:spLocks noChangeShapeType="1"/>
                </p:cNvSpPr>
                <p:nvPr/>
              </p:nvSpPr>
              <p:spPr bwMode="auto">
                <a:xfrm>
                  <a:off x="720" y="158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  <p:sp>
              <p:nvSpPr>
                <p:cNvPr id="9242" name="Line 13"/>
                <p:cNvSpPr>
                  <a:spLocks noChangeShapeType="1"/>
                </p:cNvSpPr>
                <p:nvPr/>
              </p:nvSpPr>
              <p:spPr bwMode="auto">
                <a:xfrm>
                  <a:off x="912" y="1584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/>
                </a:p>
              </p:txBody>
            </p:sp>
          </p:grpSp>
        </p:grpSp>
        <p:sp>
          <p:nvSpPr>
            <p:cNvPr id="9234" name="Text Box 14"/>
            <p:cNvSpPr txBox="1">
              <a:spLocks noChangeArrowheads="1"/>
            </p:cNvSpPr>
            <p:nvPr/>
          </p:nvSpPr>
          <p:spPr bwMode="auto">
            <a:xfrm>
              <a:off x="305" y="1431"/>
              <a:ext cx="28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35" name="Text Box 15"/>
            <p:cNvSpPr txBox="1">
              <a:spLocks noChangeArrowheads="1"/>
            </p:cNvSpPr>
            <p:nvPr/>
          </p:nvSpPr>
          <p:spPr bwMode="auto">
            <a:xfrm>
              <a:off x="981" y="2401"/>
              <a:ext cx="28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36" name="Text Box 16"/>
            <p:cNvSpPr txBox="1">
              <a:spLocks noChangeArrowheads="1"/>
            </p:cNvSpPr>
            <p:nvPr/>
          </p:nvSpPr>
          <p:spPr bwMode="auto">
            <a:xfrm>
              <a:off x="1152" y="1423"/>
              <a:ext cx="28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1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1143000" y="754161"/>
            <a:ext cx="6858000" cy="415498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n-NO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9222" name="Text Box 21"/>
          <p:cNvSpPr txBox="1">
            <a:spLocks noChangeArrowheads="1"/>
          </p:cNvSpPr>
          <p:nvPr/>
        </p:nvSpPr>
        <p:spPr bwMode="auto">
          <a:xfrm>
            <a:off x="2828925" y="1328737"/>
            <a:ext cx="5086350" cy="41549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góc đối </a:t>
            </a:r>
            <a:endParaRPr lang="en-US" altLang="en-US" sz="2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Text Box 22"/>
          <p:cNvSpPr txBox="1">
            <a:spLocks noChangeArrowheads="1"/>
          </p:cNvSpPr>
          <p:nvPr/>
        </p:nvSpPr>
        <p:spPr bwMode="auto">
          <a:xfrm>
            <a:off x="4492980" y="759167"/>
            <a:ext cx="34718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9224" name="Text Box 25"/>
          <p:cNvSpPr txBox="1">
            <a:spLocks noChangeArrowheads="1"/>
          </p:cNvSpPr>
          <p:nvPr/>
        </p:nvSpPr>
        <p:spPr bwMode="auto">
          <a:xfrm>
            <a:off x="2828925" y="1785937"/>
            <a:ext cx="5086350" cy="41549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 góc kề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5" name="Text Box 35"/>
          <p:cNvSpPr txBox="1">
            <a:spLocks noChangeArrowheads="1"/>
          </p:cNvSpPr>
          <p:nvPr/>
        </p:nvSpPr>
        <p:spPr bwMode="auto">
          <a:xfrm>
            <a:off x="2057400" y="3200400"/>
            <a:ext cx="5886450" cy="900246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 kia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góc đối</a:t>
            </a:r>
            <a:r>
              <a:rPr lang="vi-VN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36"/>
          <p:cNvSpPr txBox="1">
            <a:spLocks noChangeArrowheads="1"/>
          </p:cNvSpPr>
          <p:nvPr/>
        </p:nvSpPr>
        <p:spPr bwMode="auto">
          <a:xfrm>
            <a:off x="2057400" y="3600450"/>
            <a:ext cx="5886450" cy="41549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*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 kia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cotang góc kề</a:t>
            </a:r>
            <a:r>
              <a:rPr 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27" name="Object 58"/>
          <p:cNvGraphicFramePr>
            <a:graphicFrameLocks noChangeAspect="1"/>
          </p:cNvGraphicFramePr>
          <p:nvPr/>
        </p:nvGraphicFramePr>
        <p:xfrm>
          <a:off x="3657600" y="2400300"/>
          <a:ext cx="3509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1282144" imgH="177723" progId="Equation.DSMT4">
                  <p:embed/>
                </p:oleObj>
              </mc:Choice>
              <mc:Fallback>
                <p:oleObj name="Equation" r:id="rId3" imgW="128214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400300"/>
                        <a:ext cx="35099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59"/>
          <p:cNvGraphicFramePr>
            <a:graphicFrameLocks noChangeAspect="1"/>
          </p:cNvGraphicFramePr>
          <p:nvPr/>
        </p:nvGraphicFramePr>
        <p:xfrm>
          <a:off x="3671888" y="2757488"/>
          <a:ext cx="347543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Equation" r:id="rId5" imgW="1269449" imgH="177723" progId="Equation.DSMT4">
                  <p:embed/>
                </p:oleObj>
              </mc:Choice>
              <mc:Fallback>
                <p:oleObj name="Equation" r:id="rId5" imgW="1269449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757488"/>
                        <a:ext cx="347543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60"/>
          <p:cNvGraphicFramePr>
            <a:graphicFrameLocks noChangeAspect="1"/>
          </p:cNvGraphicFramePr>
          <p:nvPr/>
        </p:nvGraphicFramePr>
        <p:xfrm>
          <a:off x="3627835" y="4196954"/>
          <a:ext cx="3683794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7" imgW="1345616" imgH="177723" progId="Equation.DSMT4">
                  <p:embed/>
                </p:oleObj>
              </mc:Choice>
              <mc:Fallback>
                <p:oleObj name="Equation" r:id="rId7" imgW="134561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835" y="4196954"/>
                        <a:ext cx="3683794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61"/>
          <p:cNvGraphicFramePr>
            <a:graphicFrameLocks noChangeAspect="1"/>
          </p:cNvGraphicFramePr>
          <p:nvPr/>
        </p:nvGraphicFramePr>
        <p:xfrm>
          <a:off x="3639741" y="4597004"/>
          <a:ext cx="371832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9" imgW="1358310" imgH="177723" progId="Equation.DSMT4">
                  <p:embed/>
                </p:oleObj>
              </mc:Choice>
              <mc:Fallback>
                <p:oleObj name="Equation" r:id="rId9" imgW="135831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9741" y="4597004"/>
                        <a:ext cx="371832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30" name="Text Box 62"/>
          <p:cNvSpPr txBox="1">
            <a:spLocks noChangeArrowheads="1"/>
          </p:cNvSpPr>
          <p:nvPr/>
        </p:nvSpPr>
        <p:spPr bwMode="auto">
          <a:xfrm>
            <a:off x="322352" y="220542"/>
            <a:ext cx="1600200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 1.Định lí </a:t>
            </a: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1" name="图片 11269" descr="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49" y="4327158"/>
            <a:ext cx="1749190" cy="8553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43673525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0"/>
          <p:cNvSpPr>
            <a:spLocks noChangeArrowheads="1"/>
          </p:cNvSpPr>
          <p:nvPr/>
        </p:nvSpPr>
        <p:spPr bwMode="auto">
          <a:xfrm>
            <a:off x="5474494" y="1143000"/>
            <a:ext cx="1006079" cy="1197769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103"/>
          <p:cNvSpPr txBox="1">
            <a:spLocks noChangeArrowheads="1"/>
          </p:cNvSpPr>
          <p:nvPr/>
        </p:nvSpPr>
        <p:spPr bwMode="auto">
          <a:xfrm>
            <a:off x="5172075" y="2271713"/>
            <a:ext cx="428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244" name="Text Box 104"/>
          <p:cNvSpPr txBox="1">
            <a:spLocks noChangeArrowheads="1"/>
          </p:cNvSpPr>
          <p:nvPr/>
        </p:nvSpPr>
        <p:spPr bwMode="auto">
          <a:xfrm>
            <a:off x="5200650" y="971550"/>
            <a:ext cx="273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245" name="Text Box 105"/>
          <p:cNvSpPr txBox="1">
            <a:spLocks noChangeArrowheads="1"/>
          </p:cNvSpPr>
          <p:nvPr/>
        </p:nvSpPr>
        <p:spPr bwMode="auto">
          <a:xfrm>
            <a:off x="6527007" y="2238375"/>
            <a:ext cx="330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246" name="Arc 106"/>
          <p:cNvSpPr>
            <a:spLocks/>
          </p:cNvSpPr>
          <p:nvPr/>
        </p:nvSpPr>
        <p:spPr bwMode="auto">
          <a:xfrm rot="-4953812">
            <a:off x="6231732" y="2082404"/>
            <a:ext cx="208360" cy="320278"/>
          </a:xfrm>
          <a:custGeom>
            <a:avLst/>
            <a:gdLst>
              <a:gd name="T0" fmla="*/ 0 w 18801"/>
              <a:gd name="T1" fmla="*/ 1182359 h 21600"/>
              <a:gd name="T2" fmla="*/ 60659074 w 18801"/>
              <a:gd name="T3" fmla="*/ 56796554 h 21600"/>
              <a:gd name="T4" fmla="*/ 8285317 w 18801"/>
              <a:gd name="T5" fmla="*/ 166912552 h 21600"/>
              <a:gd name="T6" fmla="*/ 0 60000 65536"/>
              <a:gd name="T7" fmla="*/ 0 60000 65536"/>
              <a:gd name="T8" fmla="*/ 0 60000 65536"/>
              <a:gd name="T9" fmla="*/ 0 w 18801"/>
              <a:gd name="T10" fmla="*/ 0 h 21600"/>
              <a:gd name="T11" fmla="*/ 18801 w 1880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01" h="21600" fill="none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 extrusionOk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10247" name="Arc 101"/>
          <p:cNvSpPr>
            <a:spLocks/>
          </p:cNvSpPr>
          <p:nvPr/>
        </p:nvSpPr>
        <p:spPr bwMode="auto">
          <a:xfrm rot="7715479">
            <a:off x="5429845" y="1170980"/>
            <a:ext cx="198835" cy="300038"/>
          </a:xfrm>
          <a:custGeom>
            <a:avLst/>
            <a:gdLst>
              <a:gd name="T0" fmla="*/ 23713320 w 17927"/>
              <a:gd name="T1" fmla="*/ 0 h 20317"/>
              <a:gd name="T2" fmla="*/ 57979948 w 17927"/>
              <a:gd name="T3" fmla="*/ 63119529 h 20317"/>
              <a:gd name="T4" fmla="*/ 0 w 17927"/>
              <a:gd name="T5" fmla="*/ 155104231 h 20317"/>
              <a:gd name="T6" fmla="*/ 0 60000 65536"/>
              <a:gd name="T7" fmla="*/ 0 60000 65536"/>
              <a:gd name="T8" fmla="*/ 0 60000 65536"/>
              <a:gd name="T9" fmla="*/ 0 w 17927"/>
              <a:gd name="T10" fmla="*/ 0 h 20317"/>
              <a:gd name="T11" fmla="*/ 17927 w 17927"/>
              <a:gd name="T12" fmla="*/ 20317 h 20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27" h="20317" fill="none" extrusionOk="0">
                <a:moveTo>
                  <a:pt x="7332" y="-1"/>
                </a:moveTo>
                <a:cubicBezTo>
                  <a:pt x="11653" y="1558"/>
                  <a:pt x="15364" y="4455"/>
                  <a:pt x="17927" y="8267"/>
                </a:cubicBezTo>
              </a:path>
              <a:path w="17927" h="20317" stroke="0" extrusionOk="0">
                <a:moveTo>
                  <a:pt x="7332" y="-1"/>
                </a:moveTo>
                <a:cubicBezTo>
                  <a:pt x="11653" y="1558"/>
                  <a:pt x="15364" y="4455"/>
                  <a:pt x="17927" y="8267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/>
          </a:p>
        </p:txBody>
      </p:sp>
      <p:grpSp>
        <p:nvGrpSpPr>
          <p:cNvPr id="10248" name="Group 114"/>
          <p:cNvGrpSpPr>
            <a:grpSpLocks/>
          </p:cNvGrpSpPr>
          <p:nvPr/>
        </p:nvGrpSpPr>
        <p:grpSpPr bwMode="auto">
          <a:xfrm>
            <a:off x="5474494" y="2203847"/>
            <a:ext cx="183356" cy="136922"/>
            <a:chOff x="720" y="1584"/>
            <a:chExt cx="192" cy="192"/>
          </a:xfrm>
        </p:grpSpPr>
        <p:sp>
          <p:nvSpPr>
            <p:cNvPr id="10324" name="Line 112"/>
            <p:cNvSpPr>
              <a:spLocks noChangeShapeType="1"/>
            </p:cNvSpPr>
            <p:nvPr/>
          </p:nvSpPr>
          <p:spPr bwMode="auto">
            <a:xfrm>
              <a:off x="720" y="158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325" name="Line 113"/>
            <p:cNvSpPr>
              <a:spLocks noChangeShapeType="1"/>
            </p:cNvSpPr>
            <p:nvPr/>
          </p:nvSpPr>
          <p:spPr bwMode="auto">
            <a:xfrm>
              <a:off x="912" y="158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3629025" y="511255"/>
            <a:ext cx="4457700" cy="369332"/>
          </a:xfrm>
          <a:prstGeom prst="rect">
            <a:avLst/>
          </a:prstGeom>
          <a:solidFill>
            <a:srgbClr val="FFEFAB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đúng , sai trong các câu sau :</a:t>
            </a:r>
            <a:r>
              <a:rPr lang="vi-VN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graphicFrame>
        <p:nvGraphicFramePr>
          <p:cNvPr id="676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279466"/>
              </p:ext>
            </p:extLst>
          </p:nvPr>
        </p:nvGraphicFramePr>
        <p:xfrm>
          <a:off x="4073128" y="2686050"/>
          <a:ext cx="20716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5" imgW="977476" imgH="203112" progId="Equation.DSMT4">
                  <p:embed/>
                </p:oleObj>
              </mc:Choice>
              <mc:Fallback>
                <p:oleObj name="Equation" r:id="rId5" imgW="97747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128" y="2686050"/>
                        <a:ext cx="20716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192928"/>
              </p:ext>
            </p:extLst>
          </p:nvPr>
        </p:nvGraphicFramePr>
        <p:xfrm>
          <a:off x="4156473" y="3257550"/>
          <a:ext cx="1972865" cy="47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7" imgW="927100" imgH="190500" progId="Equation.DSMT4">
                  <p:embed/>
                </p:oleObj>
              </mc:Choice>
              <mc:Fallback>
                <p:oleObj name="Equation" r:id="rId7" imgW="927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473" y="3257550"/>
                        <a:ext cx="1972865" cy="477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1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30235"/>
              </p:ext>
            </p:extLst>
          </p:nvPr>
        </p:nvGraphicFramePr>
        <p:xfrm>
          <a:off x="4055269" y="3857625"/>
          <a:ext cx="2120990" cy="45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Equation" r:id="rId9" imgW="1028700" imgH="190500" progId="Equation.DSMT4">
                  <p:embed/>
                </p:oleObj>
              </mc:Choice>
              <mc:Fallback>
                <p:oleObj name="Equation" r:id="rId9" imgW="1028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269" y="3857625"/>
                        <a:ext cx="2120990" cy="458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689613"/>
              </p:ext>
            </p:extLst>
          </p:nvPr>
        </p:nvGraphicFramePr>
        <p:xfrm>
          <a:off x="4129087" y="4400550"/>
          <a:ext cx="2107854" cy="51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Equation" r:id="rId11" imgW="799753" imgH="203112" progId="Equation.DSMT4">
                  <p:embed/>
                </p:oleObj>
              </mc:Choice>
              <mc:Fallback>
                <p:oleObj name="Equation" r:id="rId11" imgW="79975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7" y="4400550"/>
                        <a:ext cx="2107854" cy="511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286500" y="2743200"/>
            <a:ext cx="569119" cy="400050"/>
            <a:chOff x="5088" y="1536"/>
            <a:chExt cx="478" cy="336"/>
          </a:xfrm>
        </p:grpSpPr>
        <p:grpSp>
          <p:nvGrpSpPr>
            <p:cNvPr id="10319" name="Group 40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21" name="AutoShape 41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2" name="AutoShape 42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3" name="AutoShape 43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20" name="Oval 44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286500" y="3314700"/>
            <a:ext cx="569119" cy="400050"/>
            <a:chOff x="5088" y="1536"/>
            <a:chExt cx="478" cy="336"/>
          </a:xfrm>
        </p:grpSpPr>
        <p:grpSp>
          <p:nvGrpSpPr>
            <p:cNvPr id="10314" name="Group 47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16" name="AutoShape 48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7" name="AutoShape 49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8" name="AutoShape 50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15" name="Oval 51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6272213" y="3857625"/>
            <a:ext cx="569119" cy="400050"/>
            <a:chOff x="5088" y="1536"/>
            <a:chExt cx="478" cy="336"/>
          </a:xfrm>
        </p:grpSpPr>
        <p:grpSp>
          <p:nvGrpSpPr>
            <p:cNvPr id="10309" name="Group 53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11" name="AutoShape 54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2" name="AutoShape 55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13" name="AutoShape 56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10" name="Oval 57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272213" y="4414838"/>
            <a:ext cx="569119" cy="400050"/>
            <a:chOff x="5088" y="1536"/>
            <a:chExt cx="478" cy="336"/>
          </a:xfrm>
        </p:grpSpPr>
        <p:grpSp>
          <p:nvGrpSpPr>
            <p:cNvPr id="10304" name="Group 59"/>
            <p:cNvGrpSpPr>
              <a:grpSpLocks/>
            </p:cNvGrpSpPr>
            <p:nvPr/>
          </p:nvGrpSpPr>
          <p:grpSpPr bwMode="auto">
            <a:xfrm>
              <a:off x="5088" y="1536"/>
              <a:ext cx="478" cy="336"/>
              <a:chOff x="2057" y="862"/>
              <a:chExt cx="1549" cy="1351"/>
            </a:xfrm>
          </p:grpSpPr>
          <p:sp>
            <p:nvSpPr>
              <p:cNvPr id="10306" name="AutoShape 60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7" name="AutoShape 61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8" name="AutoShape 62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05" name="Oval 63"/>
            <p:cNvSpPr>
              <a:spLocks noChangeArrowheads="1"/>
            </p:cNvSpPr>
            <p:nvPr/>
          </p:nvSpPr>
          <p:spPr bwMode="auto">
            <a:xfrm>
              <a:off x="5232" y="1584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3429000" y="2686052"/>
            <a:ext cx="571500" cy="508397"/>
            <a:chOff x="108" y="876"/>
            <a:chExt cx="480" cy="427"/>
          </a:xfrm>
        </p:grpSpPr>
        <p:sp>
          <p:nvSpPr>
            <p:cNvPr id="10296" name="Text Box 65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97" name="Group 82"/>
            <p:cNvGrpSpPr>
              <a:grpSpLocks/>
            </p:cNvGrpSpPr>
            <p:nvPr/>
          </p:nvGrpSpPr>
          <p:grpSpPr bwMode="auto">
            <a:xfrm>
              <a:off x="212" y="948"/>
              <a:ext cx="268" cy="326"/>
              <a:chOff x="1413" y="1276"/>
              <a:chExt cx="268" cy="326"/>
            </a:xfrm>
          </p:grpSpPr>
          <p:grpSp>
            <p:nvGrpSpPr>
              <p:cNvPr id="10298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300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01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02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303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99" name="Text Box 88"/>
              <p:cNvSpPr txBox="1">
                <a:spLocks noChangeArrowheads="1"/>
              </p:cNvSpPr>
              <p:nvPr/>
            </p:nvSpPr>
            <p:spPr bwMode="gray">
              <a:xfrm>
                <a:off x="1413" y="1292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3429000" y="3271839"/>
            <a:ext cx="571500" cy="508397"/>
            <a:chOff x="108" y="876"/>
            <a:chExt cx="480" cy="427"/>
          </a:xfrm>
        </p:grpSpPr>
        <p:sp>
          <p:nvSpPr>
            <p:cNvPr id="10288" name="Text Box 74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89" name="Group 82"/>
            <p:cNvGrpSpPr>
              <a:grpSpLocks/>
            </p:cNvGrpSpPr>
            <p:nvPr/>
          </p:nvGrpSpPr>
          <p:grpSpPr bwMode="auto">
            <a:xfrm>
              <a:off x="212" y="948"/>
              <a:ext cx="268" cy="326"/>
              <a:chOff x="1413" y="1276"/>
              <a:chExt cx="268" cy="326"/>
            </a:xfrm>
          </p:grpSpPr>
          <p:grpSp>
            <p:nvGrpSpPr>
              <p:cNvPr id="10290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292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93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4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295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91" name="Text Box 88"/>
              <p:cNvSpPr txBox="1">
                <a:spLocks noChangeArrowheads="1"/>
              </p:cNvSpPr>
              <p:nvPr/>
            </p:nvSpPr>
            <p:spPr bwMode="gray">
              <a:xfrm>
                <a:off x="1413" y="1292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3429000" y="3857627"/>
            <a:ext cx="571500" cy="508397"/>
            <a:chOff x="108" y="876"/>
            <a:chExt cx="480" cy="427"/>
          </a:xfrm>
        </p:grpSpPr>
        <p:sp>
          <p:nvSpPr>
            <p:cNvPr id="10280" name="Text Box 83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81" name="Group 82"/>
            <p:cNvGrpSpPr>
              <a:grpSpLocks/>
            </p:cNvGrpSpPr>
            <p:nvPr/>
          </p:nvGrpSpPr>
          <p:grpSpPr bwMode="auto">
            <a:xfrm>
              <a:off x="212" y="948"/>
              <a:ext cx="268" cy="326"/>
              <a:chOff x="1413" y="1276"/>
              <a:chExt cx="268" cy="326"/>
            </a:xfrm>
          </p:grpSpPr>
          <p:grpSp>
            <p:nvGrpSpPr>
              <p:cNvPr id="10282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284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85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6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287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83" name="Text Box 88"/>
              <p:cNvSpPr txBox="1">
                <a:spLocks noChangeArrowheads="1"/>
              </p:cNvSpPr>
              <p:nvPr/>
            </p:nvSpPr>
            <p:spPr bwMode="gray">
              <a:xfrm>
                <a:off x="1413" y="1292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20" name="Group 91"/>
          <p:cNvGrpSpPr>
            <a:grpSpLocks/>
          </p:cNvGrpSpPr>
          <p:nvPr/>
        </p:nvGrpSpPr>
        <p:grpSpPr bwMode="auto">
          <a:xfrm>
            <a:off x="3429000" y="4443414"/>
            <a:ext cx="571500" cy="508397"/>
            <a:chOff x="108" y="876"/>
            <a:chExt cx="480" cy="427"/>
          </a:xfrm>
        </p:grpSpPr>
        <p:sp>
          <p:nvSpPr>
            <p:cNvPr id="10272" name="Text Box 92"/>
            <p:cNvSpPr txBox="1">
              <a:spLocks noChangeArrowheads="1"/>
            </p:cNvSpPr>
            <p:nvPr/>
          </p:nvSpPr>
          <p:spPr bwMode="auto">
            <a:xfrm>
              <a:off x="108" y="876"/>
              <a:ext cx="480" cy="427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73" name="Group 82"/>
            <p:cNvGrpSpPr>
              <a:grpSpLocks/>
            </p:cNvGrpSpPr>
            <p:nvPr/>
          </p:nvGrpSpPr>
          <p:grpSpPr bwMode="auto">
            <a:xfrm>
              <a:off x="212" y="948"/>
              <a:ext cx="268" cy="326"/>
              <a:chOff x="1413" y="1276"/>
              <a:chExt cx="268" cy="326"/>
            </a:xfrm>
          </p:grpSpPr>
          <p:grpSp>
            <p:nvGrpSpPr>
              <p:cNvPr id="10274" name="Group 83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276" name="Picture 84" descr="Picture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77" name="Oval 8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9258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78" name="Oval 8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26100"/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r" rtl="1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35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10279" name="Picture 87" descr="Picture1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75" name="Text Box 88"/>
              <p:cNvSpPr txBox="1">
                <a:spLocks noChangeArrowheads="1"/>
              </p:cNvSpPr>
              <p:nvPr/>
            </p:nvSpPr>
            <p:spPr bwMode="gray">
              <a:xfrm>
                <a:off x="1413" y="1292"/>
                <a:ext cx="25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10265" name="Text Box 123"/>
          <p:cNvSpPr txBox="1">
            <a:spLocks noChangeArrowheads="1"/>
          </p:cNvSpPr>
          <p:nvPr/>
        </p:nvSpPr>
        <p:spPr bwMode="auto">
          <a:xfrm>
            <a:off x="214313" y="585788"/>
            <a:ext cx="2214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u="sng">
                <a:solidFill>
                  <a:srgbClr val="CC3300"/>
                </a:solidFill>
                <a:latin typeface="Times New Roman" panose="02020603050405020304" pitchFamily="18" charset="0"/>
              </a:rPr>
              <a:t>. Định lí </a:t>
            </a:r>
            <a:r>
              <a:rPr lang="en-US" altLang="en-US" sz="1800" b="1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266" name="Text Box 124"/>
          <p:cNvSpPr txBox="1">
            <a:spLocks noChangeArrowheads="1"/>
          </p:cNvSpPr>
          <p:nvPr/>
        </p:nvSpPr>
        <p:spPr bwMode="auto">
          <a:xfrm>
            <a:off x="155413" y="1165028"/>
            <a:ext cx="2986087" cy="1532727"/>
          </a:xfrm>
          <a:prstGeom prst="rect">
            <a:avLst/>
          </a:prstGeom>
          <a:solidFill>
            <a:srgbClr val="FFD937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n-NO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</a:t>
            </a: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cạnh góc vuông bằng :</a:t>
            </a:r>
          </a:p>
          <a:p>
            <a:pPr algn="just">
              <a:buFontTx/>
              <a:buNone/>
            </a:pPr>
            <a:r>
              <a:rPr lang="vi-VN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Cạnh huyền nhân với sin góc đối hoặc nhân với côsin góc kề.</a:t>
            </a:r>
          </a:p>
        </p:txBody>
      </p:sp>
      <p:sp>
        <p:nvSpPr>
          <p:cNvPr id="10267" name="Text Box 125"/>
          <p:cNvSpPr txBox="1">
            <a:spLocks noChangeArrowheads="1"/>
          </p:cNvSpPr>
          <p:nvPr/>
        </p:nvSpPr>
        <p:spPr bwMode="auto">
          <a:xfrm>
            <a:off x="128027" y="2822378"/>
            <a:ext cx="2899173" cy="923330"/>
          </a:xfrm>
          <a:prstGeom prst="rect">
            <a:avLst/>
          </a:prstGeom>
          <a:solidFill>
            <a:srgbClr val="FFD937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b) Cạnh góc vuông kia nhân với tang góc đối hoặc nhân với côtang góc kề.</a:t>
            </a:r>
          </a:p>
        </p:txBody>
      </p:sp>
      <p:sp>
        <p:nvSpPr>
          <p:cNvPr id="10268" name="Text Box 126"/>
          <p:cNvSpPr txBox="1">
            <a:spLocks noChangeArrowheads="1"/>
          </p:cNvSpPr>
          <p:nvPr/>
        </p:nvSpPr>
        <p:spPr bwMode="auto">
          <a:xfrm>
            <a:off x="3657600" y="1028700"/>
            <a:ext cx="211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9" name="Text Box 127"/>
          <p:cNvSpPr txBox="1">
            <a:spLocks noChangeArrowheads="1"/>
          </p:cNvSpPr>
          <p:nvPr/>
        </p:nvSpPr>
        <p:spPr bwMode="auto">
          <a:xfrm>
            <a:off x="5186362" y="1600200"/>
            <a:ext cx="357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270" name="Text Box 128"/>
          <p:cNvSpPr txBox="1">
            <a:spLocks noChangeArrowheads="1"/>
          </p:cNvSpPr>
          <p:nvPr/>
        </p:nvSpPr>
        <p:spPr bwMode="auto">
          <a:xfrm>
            <a:off x="5772150" y="2228850"/>
            <a:ext cx="357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271" name="Text Box 129"/>
          <p:cNvSpPr txBox="1">
            <a:spLocks noChangeArrowheads="1"/>
          </p:cNvSpPr>
          <p:nvPr/>
        </p:nvSpPr>
        <p:spPr bwMode="auto">
          <a:xfrm>
            <a:off x="6000750" y="1485900"/>
            <a:ext cx="357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86" name="图片 11269" descr="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879" y="4316016"/>
            <a:ext cx="1749190" cy="8553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62625573"/>
      </p:ext>
    </p:extLst>
  </p:cSld>
  <p:clrMapOvr>
    <a:masterClrMapping/>
  </p:clrMapOvr>
  <p:transition spd="slow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862</Words>
  <Application>Microsoft Office PowerPoint</Application>
  <PresentationFormat>On-screen Show (16:9)</PresentationFormat>
  <Paragraphs>251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宋体</vt:lpstr>
      <vt:lpstr>.VnTime</vt:lpstr>
      <vt:lpstr>Arial</vt:lpstr>
      <vt:lpstr>Calibri</vt:lpstr>
      <vt:lpstr>Calibri Light</vt:lpstr>
      <vt:lpstr>黑体</vt:lpstr>
      <vt:lpstr>Times New Roman</vt:lpstr>
      <vt:lpstr>VNI-Times</vt:lpstr>
      <vt:lpstr>Wingdings</vt:lpstr>
      <vt:lpstr>默认设计模板</vt:lpstr>
      <vt:lpstr>1_Office Theme</vt:lpstr>
      <vt:lpstr>2_默认设计模板</vt:lpstr>
      <vt:lpstr>MathType 5.0 Equation</vt:lpstr>
      <vt:lpstr>Microsoft Clip Gallery</vt:lpstr>
      <vt:lpstr>PowerPoint Presentation</vt:lpstr>
      <vt:lpstr>PowerPoint Presentation</vt:lpstr>
      <vt:lpstr>BÀI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 VỀ 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dell</cp:lastModifiedBy>
  <cp:revision>251</cp:revision>
  <dcterms:created xsi:type="dcterms:W3CDTF">2015-09-14T06:10:05Z</dcterms:created>
  <dcterms:modified xsi:type="dcterms:W3CDTF">2021-09-29T04:29:09Z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